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9" r:id="rId6"/>
    <p:sldId id="270" r:id="rId7"/>
    <p:sldId id="271" r:id="rId8"/>
    <p:sldId id="273" r:id="rId9"/>
    <p:sldId id="263" r:id="rId10"/>
    <p:sldId id="264" r:id="rId11"/>
    <p:sldId id="260"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DC9C8-EB78-4E98-A119-416C9F19AF00}" v="264" dt="2019-04-29T16:05:59.670"/>
    <p1510:client id="{9C7A49D7-F200-B225-5502-1742EDBC98C3}" v="896" dt="2019-04-29T16:22:14.483"/>
    <p1510:client id="{F1C7E6D4-D4DF-22FD-C18B-32ADCF6D7AAF}" v="140" dt="2019-04-29T15:41:34.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E38F9-23BC-4EAC-9691-D9C835A1DD69}" type="doc">
      <dgm:prSet loTypeId="urn:microsoft.com/office/officeart/2005/8/layout/hList1" loCatId="list" qsTypeId="urn:microsoft.com/office/officeart/2005/8/quickstyle/3d3" qsCatId="3D" csTypeId="urn:microsoft.com/office/officeart/2005/8/colors/colorful2" csCatId="colorful" phldr="1"/>
      <dgm:spPr/>
      <dgm:t>
        <a:bodyPr/>
        <a:lstStyle/>
        <a:p>
          <a:endParaRPr lang="en-US"/>
        </a:p>
      </dgm:t>
    </dgm:pt>
    <dgm:pt modelId="{D728A039-841F-4287-A584-B4EE1C695C55}">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APA</a:t>
          </a:r>
        </a:p>
      </dgm:t>
    </dgm:pt>
    <dgm:pt modelId="{57195645-2541-4022-9C78-2D8F62EE5F07}" type="parTrans" cxnId="{DDC441A0-2315-417D-9C85-A2FB0035A99D}">
      <dgm:prSet/>
      <dgm:spPr/>
      <dgm:t>
        <a:bodyPr/>
        <a:lstStyle/>
        <a:p>
          <a:endParaRPr lang="en-US"/>
        </a:p>
      </dgm:t>
    </dgm:pt>
    <dgm:pt modelId="{870A3F0E-A58A-47EF-857F-B247698F9330}" type="sibTrans" cxnId="{DDC441A0-2315-417D-9C85-A2FB0035A99D}">
      <dgm:prSet/>
      <dgm:spPr/>
      <dgm:t>
        <a:bodyPr/>
        <a:lstStyle/>
        <a:p>
          <a:endParaRPr lang="en-US"/>
        </a:p>
      </dgm:t>
    </dgm:pt>
    <dgm:pt modelId="{D1F81003-D598-4777-8F5F-A8615BEAD8ED}">
      <dgm:prSet phldrT="[Text]"/>
      <dgm:spPr/>
      <dgm:t>
        <a:bodyPr/>
        <a:lstStyle/>
        <a:p>
          <a:endParaRPr lang="en-US"/>
        </a:p>
      </dgm:t>
    </dgm:pt>
    <dgm:pt modelId="{02D4B59D-6909-4E41-A0D3-6AE08130F82E}" type="parTrans" cxnId="{3121EE28-908C-48C8-A8FD-FA79AFD76422}">
      <dgm:prSet/>
      <dgm:spPr/>
      <dgm:t>
        <a:bodyPr/>
        <a:lstStyle/>
        <a:p>
          <a:endParaRPr lang="en-US"/>
        </a:p>
      </dgm:t>
    </dgm:pt>
    <dgm:pt modelId="{C528CAB1-C6A3-4462-8A71-89E8A5428832}" type="sibTrans" cxnId="{3121EE28-908C-48C8-A8FD-FA79AFD76422}">
      <dgm:prSet/>
      <dgm:spPr/>
      <dgm:t>
        <a:bodyPr/>
        <a:lstStyle/>
        <a:p>
          <a:endParaRPr lang="en-US"/>
        </a:p>
      </dgm:t>
    </dgm:pt>
    <dgm:pt modelId="{0975F4F5-1EB8-4614-B982-78AAAAFE6CA1}">
      <dgm:prSet phldrT="[Text]"/>
      <dgm:spPr/>
      <dgm:t>
        <a:bodyPr/>
        <a:lstStyle/>
        <a:p>
          <a:r>
            <a:rPr lang="en-US"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MLA</a:t>
          </a:r>
        </a:p>
      </dgm:t>
    </dgm:pt>
    <dgm:pt modelId="{2CF83C1A-B370-478A-951E-6E9988961F68}" type="parTrans" cxnId="{49F0C0A0-CC6F-419E-991D-1DCFB1F12E25}">
      <dgm:prSet/>
      <dgm:spPr/>
      <dgm:t>
        <a:bodyPr/>
        <a:lstStyle/>
        <a:p>
          <a:endParaRPr lang="en-US"/>
        </a:p>
      </dgm:t>
    </dgm:pt>
    <dgm:pt modelId="{C416172F-A7EB-4132-892B-87CE24527743}" type="sibTrans" cxnId="{49F0C0A0-CC6F-419E-991D-1DCFB1F12E25}">
      <dgm:prSet/>
      <dgm:spPr/>
      <dgm:t>
        <a:bodyPr/>
        <a:lstStyle/>
        <a:p>
          <a:endParaRPr lang="en-US"/>
        </a:p>
      </dgm:t>
    </dgm:pt>
    <dgm:pt modelId="{0DD85EF3-E29A-46CE-BC90-4E2AF7ED19D6}">
      <dgm:prSet phldrT="[Text]"/>
      <dgm:spPr/>
      <dgm:t>
        <a:bodyPr/>
        <a:lstStyle/>
        <a:p>
          <a:r>
            <a:rPr lang="en-US"/>
            <a:t>An academic style used in the United States for modern language</a:t>
          </a:r>
        </a:p>
      </dgm:t>
    </dgm:pt>
    <dgm:pt modelId="{E4CAFD82-6F1E-47DD-B73D-60BBBC4B4883}" type="parTrans" cxnId="{1E288507-4522-47EE-A842-1FCA880542D7}">
      <dgm:prSet/>
      <dgm:spPr/>
      <dgm:t>
        <a:bodyPr/>
        <a:lstStyle/>
        <a:p>
          <a:endParaRPr lang="en-US"/>
        </a:p>
      </dgm:t>
    </dgm:pt>
    <dgm:pt modelId="{5B8C6612-F391-4B54-B76B-D2D435B8BF57}" type="sibTrans" cxnId="{1E288507-4522-47EE-A842-1FCA880542D7}">
      <dgm:prSet/>
      <dgm:spPr/>
      <dgm:t>
        <a:bodyPr/>
        <a:lstStyle/>
        <a:p>
          <a:endParaRPr lang="en-US"/>
        </a:p>
      </dgm:t>
    </dgm:pt>
    <dgm:pt modelId="{A067CA79-8A25-4703-B73B-5D3FB706FABA}">
      <dgm:prSet phldrT="[Text]"/>
      <dgm:spPr/>
      <dgm:t>
        <a:bodyPr/>
        <a:lstStyle/>
        <a:p>
          <a:r>
            <a:rPr lang="en-US"/>
            <a:t>You will use this format for Global Perspectives!</a:t>
          </a:r>
          <a:endParaRPr lang="en-US" cap="none" spc="0">
            <a:ln w="13462">
              <a:solidFill>
                <a:schemeClr val="bg1"/>
              </a:solidFill>
              <a:prstDash val="solid"/>
            </a:ln>
            <a:solidFill>
              <a:schemeClr val="bg1"/>
            </a:solidFill>
            <a:effectLst>
              <a:outerShdw dist="38100" dir="2700000" algn="bl" rotWithShape="0">
                <a:schemeClr val="accent5"/>
              </a:outerShdw>
            </a:effectLst>
          </a:endParaRPr>
        </a:p>
      </dgm:t>
    </dgm:pt>
    <dgm:pt modelId="{E484B5E4-AF8E-47C1-8A11-872944A866C6}" type="parTrans" cxnId="{805B00A5-A948-4C2A-BE93-F32D5A560175}">
      <dgm:prSet/>
      <dgm:spPr/>
    </dgm:pt>
    <dgm:pt modelId="{6D75A4EA-3022-4043-AEB3-A361A831B994}" type="sibTrans" cxnId="{805B00A5-A948-4C2A-BE93-F32D5A560175}">
      <dgm:prSet/>
      <dgm:spPr/>
    </dgm:pt>
    <dgm:pt modelId="{43FCA686-F421-4904-9B65-9CCBF70C1C15}">
      <dgm:prSet phldrT="[Text]"/>
      <dgm:spPr/>
      <dgm:t>
        <a:bodyPr/>
        <a:lstStyle/>
        <a:p>
          <a:r>
            <a:rPr lang="en-US"/>
            <a:t>Used for academic documents except English classes</a:t>
          </a:r>
          <a:endParaRPr lang="en-US" cap="none" spc="0">
            <a:ln w="13462">
              <a:solidFill>
                <a:schemeClr val="bg1"/>
              </a:solidFill>
              <a:prstDash val="solid"/>
            </a:ln>
            <a:solidFill>
              <a:schemeClr val="bg1"/>
            </a:solidFill>
            <a:effectLst>
              <a:outerShdw dist="38100" dir="2700000" algn="bl" rotWithShape="0">
                <a:schemeClr val="accent5"/>
              </a:outerShdw>
            </a:effectLst>
          </a:endParaRPr>
        </a:p>
      </dgm:t>
    </dgm:pt>
    <dgm:pt modelId="{CB9BDFF6-2ABA-4F74-B744-59F23F750B04}" type="parTrans" cxnId="{B46CA93A-C385-490A-BF70-FE015C4B0A9C}">
      <dgm:prSet/>
      <dgm:spPr/>
    </dgm:pt>
    <dgm:pt modelId="{4186AB34-45C9-49DB-A327-B7E0FFF6622D}" type="sibTrans" cxnId="{B46CA93A-C385-490A-BF70-FE015C4B0A9C}">
      <dgm:prSet/>
      <dgm:spPr/>
    </dgm:pt>
    <dgm:pt modelId="{5779AD1B-B9A4-4B2A-8F79-47D73A23CC28}" type="pres">
      <dgm:prSet presAssocID="{FAFE38F9-23BC-4EAC-9691-D9C835A1DD69}" presName="Name0" presStyleCnt="0">
        <dgm:presLayoutVars>
          <dgm:dir/>
          <dgm:animLvl val="lvl"/>
          <dgm:resizeHandles val="exact"/>
        </dgm:presLayoutVars>
      </dgm:prSet>
      <dgm:spPr/>
    </dgm:pt>
    <dgm:pt modelId="{45E15ED8-5E4D-4B1D-81EC-41170AA86884}" type="pres">
      <dgm:prSet presAssocID="{D728A039-841F-4287-A584-B4EE1C695C55}" presName="composite" presStyleCnt="0"/>
      <dgm:spPr/>
    </dgm:pt>
    <dgm:pt modelId="{B4ED1534-1457-4B8A-906E-93E400EC3B78}" type="pres">
      <dgm:prSet presAssocID="{D728A039-841F-4287-A584-B4EE1C695C55}" presName="parTx" presStyleLbl="alignNode1" presStyleIdx="0" presStyleCnt="2">
        <dgm:presLayoutVars>
          <dgm:chMax val="0"/>
          <dgm:chPref val="0"/>
          <dgm:bulletEnabled val="1"/>
        </dgm:presLayoutVars>
      </dgm:prSet>
      <dgm:spPr/>
    </dgm:pt>
    <dgm:pt modelId="{987B920D-49EB-4849-ABE7-8C5446C90952}" type="pres">
      <dgm:prSet presAssocID="{D728A039-841F-4287-A584-B4EE1C695C55}" presName="desTx" presStyleLbl="alignAccFollowNode1" presStyleIdx="0" presStyleCnt="2">
        <dgm:presLayoutVars>
          <dgm:bulletEnabled val="1"/>
        </dgm:presLayoutVars>
      </dgm:prSet>
      <dgm:spPr/>
    </dgm:pt>
    <dgm:pt modelId="{3650C855-5959-4A59-800D-0830C91A4549}" type="pres">
      <dgm:prSet presAssocID="{870A3F0E-A58A-47EF-857F-B247698F9330}" presName="space" presStyleCnt="0"/>
      <dgm:spPr/>
    </dgm:pt>
    <dgm:pt modelId="{9A74F205-6409-46C6-98FC-D3AC12B56F98}" type="pres">
      <dgm:prSet presAssocID="{0975F4F5-1EB8-4614-B982-78AAAAFE6CA1}" presName="composite" presStyleCnt="0"/>
      <dgm:spPr/>
    </dgm:pt>
    <dgm:pt modelId="{1A043C49-A487-4076-AFA6-896888A2D259}" type="pres">
      <dgm:prSet presAssocID="{0975F4F5-1EB8-4614-B982-78AAAAFE6CA1}" presName="parTx" presStyleLbl="alignNode1" presStyleIdx="1" presStyleCnt="2">
        <dgm:presLayoutVars>
          <dgm:chMax val="0"/>
          <dgm:chPref val="0"/>
          <dgm:bulletEnabled val="1"/>
        </dgm:presLayoutVars>
      </dgm:prSet>
      <dgm:spPr/>
    </dgm:pt>
    <dgm:pt modelId="{9AC0B538-E7C0-4787-8101-0388B7F9A529}" type="pres">
      <dgm:prSet presAssocID="{0975F4F5-1EB8-4614-B982-78AAAAFE6CA1}" presName="desTx" presStyleLbl="alignAccFollowNode1" presStyleIdx="1" presStyleCnt="2">
        <dgm:presLayoutVars>
          <dgm:bulletEnabled val="1"/>
        </dgm:presLayoutVars>
      </dgm:prSet>
      <dgm:spPr/>
    </dgm:pt>
  </dgm:ptLst>
  <dgm:cxnLst>
    <dgm:cxn modelId="{68A0A103-2A3B-4763-BA0A-6C87BFD95DC8}" type="presOf" srcId="{A067CA79-8A25-4703-B73B-5D3FB706FABA}" destId="{987B920D-49EB-4849-ABE7-8C5446C90952}" srcOrd="0" destOrd="0" presId="urn:microsoft.com/office/officeart/2005/8/layout/hList1"/>
    <dgm:cxn modelId="{1E288507-4522-47EE-A842-1FCA880542D7}" srcId="{0975F4F5-1EB8-4614-B982-78AAAAFE6CA1}" destId="{0DD85EF3-E29A-46CE-BC90-4E2AF7ED19D6}" srcOrd="0" destOrd="0" parTransId="{E4CAFD82-6F1E-47DD-B73D-60BBBC4B4883}" sibTransId="{5B8C6612-F391-4B54-B76B-D2D435B8BF57}"/>
    <dgm:cxn modelId="{3121EE28-908C-48C8-A8FD-FA79AFD76422}" srcId="{D728A039-841F-4287-A584-B4EE1C695C55}" destId="{D1F81003-D598-4777-8F5F-A8615BEAD8ED}" srcOrd="2" destOrd="0" parTransId="{02D4B59D-6909-4E41-A0D3-6AE08130F82E}" sibTransId="{C528CAB1-C6A3-4462-8A71-89E8A5428832}"/>
    <dgm:cxn modelId="{518E372F-CE18-48D1-B3EE-DFA7E0773A4D}" type="presOf" srcId="{0975F4F5-1EB8-4614-B982-78AAAAFE6CA1}" destId="{1A043C49-A487-4076-AFA6-896888A2D259}" srcOrd="0" destOrd="0" presId="urn:microsoft.com/office/officeart/2005/8/layout/hList1"/>
    <dgm:cxn modelId="{B46CA93A-C385-490A-BF70-FE015C4B0A9C}" srcId="{D728A039-841F-4287-A584-B4EE1C695C55}" destId="{43FCA686-F421-4904-9B65-9CCBF70C1C15}" srcOrd="1" destOrd="0" parTransId="{CB9BDFF6-2ABA-4F74-B744-59F23F750B04}" sibTransId="{4186AB34-45C9-49DB-A327-B7E0FFF6622D}"/>
    <dgm:cxn modelId="{F4F0F561-95CE-4FE2-896D-9FBC08781B2D}" type="presOf" srcId="{0DD85EF3-E29A-46CE-BC90-4E2AF7ED19D6}" destId="{9AC0B538-E7C0-4787-8101-0388B7F9A529}" srcOrd="0" destOrd="0" presId="urn:microsoft.com/office/officeart/2005/8/layout/hList1"/>
    <dgm:cxn modelId="{8806004B-17AC-451B-8E78-003EA89A6D09}" type="presOf" srcId="{FAFE38F9-23BC-4EAC-9691-D9C835A1DD69}" destId="{5779AD1B-B9A4-4B2A-8F79-47D73A23CC28}" srcOrd="0" destOrd="0" presId="urn:microsoft.com/office/officeart/2005/8/layout/hList1"/>
    <dgm:cxn modelId="{A1BBA64E-13C3-49F1-BC3A-231A3A18CED2}" type="presOf" srcId="{D1F81003-D598-4777-8F5F-A8615BEAD8ED}" destId="{987B920D-49EB-4849-ABE7-8C5446C90952}" srcOrd="0" destOrd="2" presId="urn:microsoft.com/office/officeart/2005/8/layout/hList1"/>
    <dgm:cxn modelId="{7F224D86-517F-44C0-96D7-F986E7636291}" type="presOf" srcId="{D728A039-841F-4287-A584-B4EE1C695C55}" destId="{B4ED1534-1457-4B8A-906E-93E400EC3B78}" srcOrd="0" destOrd="0" presId="urn:microsoft.com/office/officeart/2005/8/layout/hList1"/>
    <dgm:cxn modelId="{5F5D5691-DBC1-48E2-81FF-6337D3376219}" type="presOf" srcId="{43FCA686-F421-4904-9B65-9CCBF70C1C15}" destId="{987B920D-49EB-4849-ABE7-8C5446C90952}" srcOrd="0" destOrd="1" presId="urn:microsoft.com/office/officeart/2005/8/layout/hList1"/>
    <dgm:cxn modelId="{DDC441A0-2315-417D-9C85-A2FB0035A99D}" srcId="{FAFE38F9-23BC-4EAC-9691-D9C835A1DD69}" destId="{D728A039-841F-4287-A584-B4EE1C695C55}" srcOrd="0" destOrd="0" parTransId="{57195645-2541-4022-9C78-2D8F62EE5F07}" sibTransId="{870A3F0E-A58A-47EF-857F-B247698F9330}"/>
    <dgm:cxn modelId="{49F0C0A0-CC6F-419E-991D-1DCFB1F12E25}" srcId="{FAFE38F9-23BC-4EAC-9691-D9C835A1DD69}" destId="{0975F4F5-1EB8-4614-B982-78AAAAFE6CA1}" srcOrd="1" destOrd="0" parTransId="{2CF83C1A-B370-478A-951E-6E9988961F68}" sibTransId="{C416172F-A7EB-4132-892B-87CE24527743}"/>
    <dgm:cxn modelId="{805B00A5-A948-4C2A-BE93-F32D5A560175}" srcId="{D728A039-841F-4287-A584-B4EE1C695C55}" destId="{A067CA79-8A25-4703-B73B-5D3FB706FABA}" srcOrd="0" destOrd="0" parTransId="{E484B5E4-AF8E-47C1-8A11-872944A866C6}" sibTransId="{6D75A4EA-3022-4043-AEB3-A361A831B994}"/>
    <dgm:cxn modelId="{D4531B06-AA24-47A3-83C4-2EB509660C6C}" type="presParOf" srcId="{5779AD1B-B9A4-4B2A-8F79-47D73A23CC28}" destId="{45E15ED8-5E4D-4B1D-81EC-41170AA86884}" srcOrd="0" destOrd="0" presId="urn:microsoft.com/office/officeart/2005/8/layout/hList1"/>
    <dgm:cxn modelId="{1F52E587-3A37-468B-AFC5-A67022AE2C77}" type="presParOf" srcId="{45E15ED8-5E4D-4B1D-81EC-41170AA86884}" destId="{B4ED1534-1457-4B8A-906E-93E400EC3B78}" srcOrd="0" destOrd="0" presId="urn:microsoft.com/office/officeart/2005/8/layout/hList1"/>
    <dgm:cxn modelId="{38F3470E-CCB3-4C91-B9D1-979E9120026B}" type="presParOf" srcId="{45E15ED8-5E4D-4B1D-81EC-41170AA86884}" destId="{987B920D-49EB-4849-ABE7-8C5446C90952}" srcOrd="1" destOrd="0" presId="urn:microsoft.com/office/officeart/2005/8/layout/hList1"/>
    <dgm:cxn modelId="{26367C92-F339-44C0-B347-F67955473786}" type="presParOf" srcId="{5779AD1B-B9A4-4B2A-8F79-47D73A23CC28}" destId="{3650C855-5959-4A59-800D-0830C91A4549}" srcOrd="1" destOrd="0" presId="urn:microsoft.com/office/officeart/2005/8/layout/hList1"/>
    <dgm:cxn modelId="{12F5BDB9-202A-46E0-BEFB-0F509332C12D}" type="presParOf" srcId="{5779AD1B-B9A4-4B2A-8F79-47D73A23CC28}" destId="{9A74F205-6409-46C6-98FC-D3AC12B56F98}" srcOrd="2" destOrd="0" presId="urn:microsoft.com/office/officeart/2005/8/layout/hList1"/>
    <dgm:cxn modelId="{9965D149-7FFA-4277-A796-1933748D3369}" type="presParOf" srcId="{9A74F205-6409-46C6-98FC-D3AC12B56F98}" destId="{1A043C49-A487-4076-AFA6-896888A2D259}" srcOrd="0" destOrd="0" presId="urn:microsoft.com/office/officeart/2005/8/layout/hList1"/>
    <dgm:cxn modelId="{E2239EE4-5E34-40B8-AEBE-FA42A08AFCBF}" type="presParOf" srcId="{9A74F205-6409-46C6-98FC-D3AC12B56F98}" destId="{9AC0B538-E7C0-4787-8101-0388B7F9A5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D1534-1457-4B8A-906E-93E400EC3B78}">
      <dsp:nvSpPr>
        <dsp:cNvPr id="0" name=""/>
        <dsp:cNvSpPr/>
      </dsp:nvSpPr>
      <dsp:spPr>
        <a:xfrm>
          <a:off x="51" y="58554"/>
          <a:ext cx="4931587" cy="7776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APA</a:t>
          </a:r>
        </a:p>
      </dsp:txBody>
      <dsp:txXfrm>
        <a:off x="51" y="58554"/>
        <a:ext cx="4931587" cy="777600"/>
      </dsp:txXfrm>
    </dsp:sp>
    <dsp:sp modelId="{987B920D-49EB-4849-ABE7-8C5446C90952}">
      <dsp:nvSpPr>
        <dsp:cNvPr id="0" name=""/>
        <dsp:cNvSpPr/>
      </dsp:nvSpPr>
      <dsp:spPr>
        <a:xfrm>
          <a:off x="51" y="836154"/>
          <a:ext cx="4931587" cy="274225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You will use this format for Global Perspectives!</a:t>
          </a:r>
          <a:endParaRPr lang="en-US" sz="2700" kern="1200" cap="none" spc="0">
            <a:ln w="13462">
              <a:solidFill>
                <a:schemeClr val="bg1"/>
              </a:solidFill>
              <a:prstDash val="solid"/>
            </a:ln>
            <a:solidFill>
              <a:schemeClr val="bg1"/>
            </a:solidFill>
            <a:effectLst>
              <a:outerShdw dist="38100" dir="2700000" algn="bl" rotWithShape="0">
                <a:schemeClr val="accent5"/>
              </a:outerShdw>
            </a:effectLst>
          </a:endParaRPr>
        </a:p>
        <a:p>
          <a:pPr marL="228600" lvl="1" indent="-228600" algn="l" defTabSz="1200150">
            <a:lnSpc>
              <a:spcPct val="90000"/>
            </a:lnSpc>
            <a:spcBef>
              <a:spcPct val="0"/>
            </a:spcBef>
            <a:spcAft>
              <a:spcPct val="15000"/>
            </a:spcAft>
            <a:buChar char="•"/>
          </a:pPr>
          <a:r>
            <a:rPr lang="en-US" sz="2700" kern="1200"/>
            <a:t>Used for academic documents except English classes</a:t>
          </a:r>
          <a:endParaRPr lang="en-US" sz="2700" kern="1200" cap="none" spc="0">
            <a:ln w="13462">
              <a:solidFill>
                <a:schemeClr val="bg1"/>
              </a:solidFill>
              <a:prstDash val="solid"/>
            </a:ln>
            <a:solidFill>
              <a:schemeClr val="bg1"/>
            </a:solidFill>
            <a:effectLst>
              <a:outerShdw dist="38100" dir="2700000" algn="bl" rotWithShape="0">
                <a:schemeClr val="accent5"/>
              </a:outerShdw>
            </a:effectLst>
          </a:endParaRPr>
        </a:p>
        <a:p>
          <a:pPr marL="228600" lvl="1" indent="-228600" algn="l" defTabSz="1200150">
            <a:lnSpc>
              <a:spcPct val="90000"/>
            </a:lnSpc>
            <a:spcBef>
              <a:spcPct val="0"/>
            </a:spcBef>
            <a:spcAft>
              <a:spcPct val="15000"/>
            </a:spcAft>
            <a:buChar char="•"/>
          </a:pPr>
          <a:endParaRPr lang="en-US" sz="2700" kern="1200"/>
        </a:p>
      </dsp:txBody>
      <dsp:txXfrm>
        <a:off x="51" y="836154"/>
        <a:ext cx="4931587" cy="2742254"/>
      </dsp:txXfrm>
    </dsp:sp>
    <dsp:sp modelId="{1A043C49-A487-4076-AFA6-896888A2D259}">
      <dsp:nvSpPr>
        <dsp:cNvPr id="0" name=""/>
        <dsp:cNvSpPr/>
      </dsp:nvSpPr>
      <dsp:spPr>
        <a:xfrm>
          <a:off x="5622061" y="58554"/>
          <a:ext cx="4931587" cy="777600"/>
        </a:xfrm>
        <a:prstGeom prst="rect">
          <a:avLst/>
        </a:prstGeom>
        <a:solidFill>
          <a:schemeClr val="accent2">
            <a:hueOff val="-3878375"/>
            <a:satOff val="-8771"/>
            <a:lumOff val="-56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MLA</a:t>
          </a:r>
        </a:p>
      </dsp:txBody>
      <dsp:txXfrm>
        <a:off x="5622061" y="58554"/>
        <a:ext cx="4931587" cy="777600"/>
      </dsp:txXfrm>
    </dsp:sp>
    <dsp:sp modelId="{9AC0B538-E7C0-4787-8101-0388B7F9A529}">
      <dsp:nvSpPr>
        <dsp:cNvPr id="0" name=""/>
        <dsp:cNvSpPr/>
      </dsp:nvSpPr>
      <dsp:spPr>
        <a:xfrm>
          <a:off x="5622061" y="836154"/>
          <a:ext cx="4931587" cy="2742254"/>
        </a:xfrm>
        <a:prstGeom prst="rect">
          <a:avLst/>
        </a:prstGeom>
        <a:solidFill>
          <a:schemeClr val="accent2">
            <a:tint val="40000"/>
            <a:alpha val="90000"/>
            <a:hueOff val="-3237223"/>
            <a:satOff val="-11531"/>
            <a:lumOff val="-13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An academic style used in the United States for modern language</a:t>
          </a:r>
        </a:p>
      </dsp:txBody>
      <dsp:txXfrm>
        <a:off x="5622061" y="836154"/>
        <a:ext cx="4931587" cy="27422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6/27/2019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6/27/2019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youtu.be/kWBhP0EQ1l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fobasepublishing.com/" TargetMode="External"/><Relationship Id="rId2" Type="http://schemas.openxmlformats.org/officeDocument/2006/relationships/hyperlink" Target="http://books.googl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FA69-7F0E-41AB-9585-C9F4841BC2DA}"/>
              </a:ext>
            </a:extLst>
          </p:cNvPr>
          <p:cNvSpPr>
            <a:spLocks noGrp="1"/>
          </p:cNvSpPr>
          <p:nvPr>
            <p:ph type="ctrTitle"/>
          </p:nvPr>
        </p:nvSpPr>
        <p:spPr/>
        <p:txBody>
          <a:bodyPr/>
          <a:lstStyle/>
          <a:p>
            <a:r>
              <a:rPr lang="en-US" sz="8000">
                <a:ln w="13462">
                  <a:solidFill>
                    <a:schemeClr val="bg1"/>
                  </a:solidFill>
                  <a:prstDash val="solid"/>
                </a:ln>
                <a:solidFill>
                  <a:schemeClr val="tx1">
                    <a:lumMod val="85000"/>
                    <a:lumOff val="15000"/>
                  </a:schemeClr>
                </a:solidFill>
                <a:effectLst>
                  <a:outerShdw dist="38100" dir="2700000" algn="bl" rotWithShape="0">
                    <a:schemeClr val="accent5"/>
                  </a:outerShdw>
                </a:effectLst>
              </a:rPr>
              <a:t>CITATIONS </a:t>
            </a:r>
            <a:r>
              <a:rPr lang="en-US" sz="8000">
                <a:solidFill>
                  <a:schemeClr val="bg2"/>
                </a:solidFill>
              </a:rPr>
              <a:t> </a:t>
            </a:r>
          </a:p>
        </p:txBody>
      </p:sp>
      <p:sp>
        <p:nvSpPr>
          <p:cNvPr id="3" name="Subtitle 2">
            <a:extLst>
              <a:ext uri="{FF2B5EF4-FFF2-40B4-BE49-F238E27FC236}">
                <a16:creationId xmlns:a16="http://schemas.microsoft.com/office/drawing/2014/main" id="{82EEB6B0-DD67-4C77-95B7-D8CA304DFA30}"/>
              </a:ext>
            </a:extLst>
          </p:cNvPr>
          <p:cNvSpPr>
            <a:spLocks noGrp="1"/>
          </p:cNvSpPr>
          <p:nvPr>
            <p:ph type="subTitle" idx="1"/>
          </p:nvPr>
        </p:nvSpPr>
        <p:spPr/>
        <p:txBody>
          <a:bodyPr/>
          <a:lstStyle/>
          <a:p>
            <a:r>
              <a:rPr lang="en-US"/>
              <a:t>EVERYTHING YOU NEED TO KNOW AND MORE…</a:t>
            </a:r>
          </a:p>
        </p:txBody>
      </p:sp>
      <p:sp>
        <p:nvSpPr>
          <p:cNvPr id="4" name="TextBox 3">
            <a:extLst>
              <a:ext uri="{FF2B5EF4-FFF2-40B4-BE49-F238E27FC236}">
                <a16:creationId xmlns:a16="http://schemas.microsoft.com/office/drawing/2014/main" id="{8A659F4B-39DD-4FDD-996D-03DF3AAB4A75}"/>
              </a:ext>
            </a:extLst>
          </p:cNvPr>
          <p:cNvSpPr txBox="1"/>
          <p:nvPr/>
        </p:nvSpPr>
        <p:spPr>
          <a:xfrm rot="21182158">
            <a:off x="382076" y="820164"/>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WHY?</a:t>
            </a:r>
          </a:p>
        </p:txBody>
      </p:sp>
      <p:sp>
        <p:nvSpPr>
          <p:cNvPr id="5" name="TextBox 4">
            <a:extLst>
              <a:ext uri="{FF2B5EF4-FFF2-40B4-BE49-F238E27FC236}">
                <a16:creationId xmlns:a16="http://schemas.microsoft.com/office/drawing/2014/main" id="{51CEDF78-653F-4F2B-9E36-5A5299BB8B62}"/>
              </a:ext>
            </a:extLst>
          </p:cNvPr>
          <p:cNvSpPr txBox="1"/>
          <p:nvPr/>
        </p:nvSpPr>
        <p:spPr>
          <a:xfrm rot="602373">
            <a:off x="8732103" y="1456943"/>
            <a:ext cx="2304110"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WHAT ARE THEY?</a:t>
            </a:r>
          </a:p>
        </p:txBody>
      </p:sp>
      <p:sp>
        <p:nvSpPr>
          <p:cNvPr id="6" name="TextBox 5">
            <a:extLst>
              <a:ext uri="{FF2B5EF4-FFF2-40B4-BE49-F238E27FC236}">
                <a16:creationId xmlns:a16="http://schemas.microsoft.com/office/drawing/2014/main" id="{EEA76A5E-0724-41AC-AC48-91F6B75EB35A}"/>
              </a:ext>
            </a:extLst>
          </p:cNvPr>
          <p:cNvSpPr txBox="1"/>
          <p:nvPr/>
        </p:nvSpPr>
        <p:spPr>
          <a:xfrm rot="747948">
            <a:off x="357530" y="2344864"/>
            <a:ext cx="3923458"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ARE THEY EVEN IMPORTANT?</a:t>
            </a:r>
          </a:p>
        </p:txBody>
      </p:sp>
      <p:sp>
        <p:nvSpPr>
          <p:cNvPr id="7" name="TextBox 6">
            <a:extLst>
              <a:ext uri="{FF2B5EF4-FFF2-40B4-BE49-F238E27FC236}">
                <a16:creationId xmlns:a16="http://schemas.microsoft.com/office/drawing/2014/main" id="{14EC1086-AEE7-494F-801C-4752ECEFFBA8}"/>
              </a:ext>
            </a:extLst>
          </p:cNvPr>
          <p:cNvSpPr txBox="1"/>
          <p:nvPr/>
        </p:nvSpPr>
        <p:spPr>
          <a:xfrm rot="21333508">
            <a:off x="10429393" y="2344865"/>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HOW?</a:t>
            </a:r>
          </a:p>
        </p:txBody>
      </p:sp>
      <p:sp>
        <p:nvSpPr>
          <p:cNvPr id="8" name="TextBox 7">
            <a:extLst>
              <a:ext uri="{FF2B5EF4-FFF2-40B4-BE49-F238E27FC236}">
                <a16:creationId xmlns:a16="http://schemas.microsoft.com/office/drawing/2014/main" id="{BE8BF333-032E-4F04-87F3-0848CCC733A2}"/>
              </a:ext>
            </a:extLst>
          </p:cNvPr>
          <p:cNvSpPr txBox="1"/>
          <p:nvPr/>
        </p:nvSpPr>
        <p:spPr>
          <a:xfrm rot="20912514">
            <a:off x="10655006" y="756894"/>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WHAT?</a:t>
            </a:r>
          </a:p>
        </p:txBody>
      </p:sp>
      <p:sp>
        <p:nvSpPr>
          <p:cNvPr id="9" name="TextBox 8">
            <a:extLst>
              <a:ext uri="{FF2B5EF4-FFF2-40B4-BE49-F238E27FC236}">
                <a16:creationId xmlns:a16="http://schemas.microsoft.com/office/drawing/2014/main" id="{28CC6B8D-D656-46B9-B41E-9A817DA8CEC8}"/>
              </a:ext>
            </a:extLst>
          </p:cNvPr>
          <p:cNvSpPr txBox="1"/>
          <p:nvPr/>
        </p:nvSpPr>
        <p:spPr>
          <a:xfrm rot="255119">
            <a:off x="9010688" y="340658"/>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MLA?</a:t>
            </a:r>
          </a:p>
        </p:txBody>
      </p:sp>
      <p:sp>
        <p:nvSpPr>
          <p:cNvPr id="10" name="TextBox 9">
            <a:extLst>
              <a:ext uri="{FF2B5EF4-FFF2-40B4-BE49-F238E27FC236}">
                <a16:creationId xmlns:a16="http://schemas.microsoft.com/office/drawing/2014/main" id="{9CF57FC2-BEA2-49AE-B9C3-040A12059804}"/>
              </a:ext>
            </a:extLst>
          </p:cNvPr>
          <p:cNvSpPr txBox="1"/>
          <p:nvPr/>
        </p:nvSpPr>
        <p:spPr>
          <a:xfrm rot="276463">
            <a:off x="1224431" y="193207"/>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APA?</a:t>
            </a:r>
          </a:p>
        </p:txBody>
      </p:sp>
      <p:sp>
        <p:nvSpPr>
          <p:cNvPr id="11" name="TextBox 10">
            <a:extLst>
              <a:ext uri="{FF2B5EF4-FFF2-40B4-BE49-F238E27FC236}">
                <a16:creationId xmlns:a16="http://schemas.microsoft.com/office/drawing/2014/main" id="{47E23CF3-BDDD-45ED-BBC0-0205A123E9FB}"/>
              </a:ext>
            </a:extLst>
          </p:cNvPr>
          <p:cNvSpPr txBox="1"/>
          <p:nvPr/>
        </p:nvSpPr>
        <p:spPr>
          <a:xfrm>
            <a:off x="6110676" y="3656077"/>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WHEN?</a:t>
            </a:r>
          </a:p>
        </p:txBody>
      </p:sp>
      <p:sp>
        <p:nvSpPr>
          <p:cNvPr id="12" name="TextBox 11">
            <a:extLst>
              <a:ext uri="{FF2B5EF4-FFF2-40B4-BE49-F238E27FC236}">
                <a16:creationId xmlns:a16="http://schemas.microsoft.com/office/drawing/2014/main" id="{EE299E92-83B5-4A0B-A9B1-39954102CE60}"/>
              </a:ext>
            </a:extLst>
          </p:cNvPr>
          <p:cNvSpPr txBox="1"/>
          <p:nvPr/>
        </p:nvSpPr>
        <p:spPr>
          <a:xfrm rot="343720">
            <a:off x="2270915" y="665651"/>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WHERE?</a:t>
            </a:r>
          </a:p>
        </p:txBody>
      </p:sp>
      <p:sp>
        <p:nvSpPr>
          <p:cNvPr id="13" name="TextBox 12">
            <a:extLst>
              <a:ext uri="{FF2B5EF4-FFF2-40B4-BE49-F238E27FC236}">
                <a16:creationId xmlns:a16="http://schemas.microsoft.com/office/drawing/2014/main" id="{ED229DD4-22A6-4D78-A33D-E38068CFDACD}"/>
              </a:ext>
            </a:extLst>
          </p:cNvPr>
          <p:cNvSpPr txBox="1"/>
          <p:nvPr/>
        </p:nvSpPr>
        <p:spPr>
          <a:xfrm rot="21358105">
            <a:off x="3372295" y="237465"/>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WHO?</a:t>
            </a:r>
          </a:p>
        </p:txBody>
      </p:sp>
      <p:sp>
        <p:nvSpPr>
          <p:cNvPr id="14" name="TextBox 13">
            <a:extLst>
              <a:ext uri="{FF2B5EF4-FFF2-40B4-BE49-F238E27FC236}">
                <a16:creationId xmlns:a16="http://schemas.microsoft.com/office/drawing/2014/main" id="{24879725-C8C8-4CE5-A330-8FD8E57AB74F}"/>
              </a:ext>
            </a:extLst>
          </p:cNvPr>
          <p:cNvSpPr txBox="1"/>
          <p:nvPr/>
        </p:nvSpPr>
        <p:spPr>
          <a:xfrm rot="21309146">
            <a:off x="8619313" y="3352552"/>
            <a:ext cx="3100755"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WHY DO WE NEED THEM?</a:t>
            </a:r>
          </a:p>
        </p:txBody>
      </p:sp>
      <p:sp>
        <p:nvSpPr>
          <p:cNvPr id="15" name="TextBox 14">
            <a:extLst>
              <a:ext uri="{FF2B5EF4-FFF2-40B4-BE49-F238E27FC236}">
                <a16:creationId xmlns:a16="http://schemas.microsoft.com/office/drawing/2014/main" id="{92B889FD-2EB0-464E-A40A-FB41364DC3D6}"/>
              </a:ext>
            </a:extLst>
          </p:cNvPr>
          <p:cNvSpPr txBox="1"/>
          <p:nvPr/>
        </p:nvSpPr>
        <p:spPr>
          <a:xfrm rot="21217723">
            <a:off x="3157193" y="1170574"/>
            <a:ext cx="1508651"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COLLEGE?</a:t>
            </a:r>
          </a:p>
        </p:txBody>
      </p:sp>
      <p:sp>
        <p:nvSpPr>
          <p:cNvPr id="16" name="TextBox 15">
            <a:extLst>
              <a:ext uri="{FF2B5EF4-FFF2-40B4-BE49-F238E27FC236}">
                <a16:creationId xmlns:a16="http://schemas.microsoft.com/office/drawing/2014/main" id="{9F15A11D-A38A-4D29-B7E9-51DE5E0D9BB5}"/>
              </a:ext>
            </a:extLst>
          </p:cNvPr>
          <p:cNvSpPr txBox="1"/>
          <p:nvPr/>
        </p:nvSpPr>
        <p:spPr>
          <a:xfrm rot="21346046">
            <a:off x="6807596" y="797539"/>
            <a:ext cx="2187202"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CONSEQUENSES?</a:t>
            </a:r>
          </a:p>
        </p:txBody>
      </p:sp>
      <p:sp>
        <p:nvSpPr>
          <p:cNvPr id="17" name="TextBox 16">
            <a:extLst>
              <a:ext uri="{FF2B5EF4-FFF2-40B4-BE49-F238E27FC236}">
                <a16:creationId xmlns:a16="http://schemas.microsoft.com/office/drawing/2014/main" id="{4D9D3F6D-D6EE-4E25-9B9C-1A5B7203863C}"/>
              </a:ext>
            </a:extLst>
          </p:cNvPr>
          <p:cNvSpPr txBox="1"/>
          <p:nvPr/>
        </p:nvSpPr>
        <p:spPr>
          <a:xfrm>
            <a:off x="4639382" y="498000"/>
            <a:ext cx="1697508"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FORMAT?</a:t>
            </a:r>
          </a:p>
        </p:txBody>
      </p:sp>
      <p:sp>
        <p:nvSpPr>
          <p:cNvPr id="18" name="TextBox 17">
            <a:extLst>
              <a:ext uri="{FF2B5EF4-FFF2-40B4-BE49-F238E27FC236}">
                <a16:creationId xmlns:a16="http://schemas.microsoft.com/office/drawing/2014/main" id="{7F9B6EA5-B22C-4AA5-B975-91F0569A67B4}"/>
              </a:ext>
            </a:extLst>
          </p:cNvPr>
          <p:cNvSpPr txBox="1"/>
          <p:nvPr/>
        </p:nvSpPr>
        <p:spPr>
          <a:xfrm rot="21182158">
            <a:off x="8623240" y="2123596"/>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FONT?</a:t>
            </a:r>
          </a:p>
        </p:txBody>
      </p:sp>
      <p:sp>
        <p:nvSpPr>
          <p:cNvPr id="19" name="TextBox 18">
            <a:extLst>
              <a:ext uri="{FF2B5EF4-FFF2-40B4-BE49-F238E27FC236}">
                <a16:creationId xmlns:a16="http://schemas.microsoft.com/office/drawing/2014/main" id="{8FCC7E2F-3148-4425-AD4C-B4936F0E39B8}"/>
              </a:ext>
            </a:extLst>
          </p:cNvPr>
          <p:cNvSpPr txBox="1"/>
          <p:nvPr/>
        </p:nvSpPr>
        <p:spPr>
          <a:xfrm rot="21182158">
            <a:off x="3657291" y="1993930"/>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SIZE?</a:t>
            </a:r>
          </a:p>
        </p:txBody>
      </p:sp>
      <p:sp>
        <p:nvSpPr>
          <p:cNvPr id="20" name="TextBox 19">
            <a:extLst>
              <a:ext uri="{FF2B5EF4-FFF2-40B4-BE49-F238E27FC236}">
                <a16:creationId xmlns:a16="http://schemas.microsoft.com/office/drawing/2014/main" id="{8EEAAEFB-B8EA-4647-8ED1-3E571D209460}"/>
              </a:ext>
            </a:extLst>
          </p:cNvPr>
          <p:cNvSpPr txBox="1"/>
          <p:nvPr/>
        </p:nvSpPr>
        <p:spPr>
          <a:xfrm>
            <a:off x="8766153" y="2781695"/>
            <a:ext cx="1300471"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AUTHOR?</a:t>
            </a:r>
          </a:p>
        </p:txBody>
      </p:sp>
      <p:sp>
        <p:nvSpPr>
          <p:cNvPr id="21" name="TextBox 20">
            <a:extLst>
              <a:ext uri="{FF2B5EF4-FFF2-40B4-BE49-F238E27FC236}">
                <a16:creationId xmlns:a16="http://schemas.microsoft.com/office/drawing/2014/main" id="{4C5E1D54-BA78-4747-BAE7-CB552859396F}"/>
              </a:ext>
            </a:extLst>
          </p:cNvPr>
          <p:cNvSpPr txBox="1"/>
          <p:nvPr/>
        </p:nvSpPr>
        <p:spPr>
          <a:xfrm rot="21145014">
            <a:off x="7596368" y="1477375"/>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DATE?</a:t>
            </a:r>
          </a:p>
        </p:txBody>
      </p:sp>
      <p:sp>
        <p:nvSpPr>
          <p:cNvPr id="22" name="TextBox 21">
            <a:extLst>
              <a:ext uri="{FF2B5EF4-FFF2-40B4-BE49-F238E27FC236}">
                <a16:creationId xmlns:a16="http://schemas.microsoft.com/office/drawing/2014/main" id="{ACF0BB26-127E-48C0-992C-F082CB9596D0}"/>
              </a:ext>
            </a:extLst>
          </p:cNvPr>
          <p:cNvSpPr txBox="1"/>
          <p:nvPr/>
        </p:nvSpPr>
        <p:spPr>
          <a:xfrm rot="403795">
            <a:off x="6123650" y="92930"/>
            <a:ext cx="1527704"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WEBSITE?</a:t>
            </a:r>
          </a:p>
        </p:txBody>
      </p:sp>
      <p:sp>
        <p:nvSpPr>
          <p:cNvPr id="23" name="TextBox 22">
            <a:extLst>
              <a:ext uri="{FF2B5EF4-FFF2-40B4-BE49-F238E27FC236}">
                <a16:creationId xmlns:a16="http://schemas.microsoft.com/office/drawing/2014/main" id="{08C0B738-8601-4410-9492-E7156D2F637F}"/>
              </a:ext>
            </a:extLst>
          </p:cNvPr>
          <p:cNvSpPr txBox="1"/>
          <p:nvPr/>
        </p:nvSpPr>
        <p:spPr>
          <a:xfrm rot="21182158">
            <a:off x="362009" y="2826216"/>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PDF?</a:t>
            </a:r>
          </a:p>
        </p:txBody>
      </p:sp>
      <p:sp>
        <p:nvSpPr>
          <p:cNvPr id="24" name="TextBox 23">
            <a:extLst>
              <a:ext uri="{FF2B5EF4-FFF2-40B4-BE49-F238E27FC236}">
                <a16:creationId xmlns:a16="http://schemas.microsoft.com/office/drawing/2014/main" id="{B2296061-9EF7-4A07-94EF-A6A2EF733F3C}"/>
              </a:ext>
            </a:extLst>
          </p:cNvPr>
          <p:cNvSpPr txBox="1"/>
          <p:nvPr/>
        </p:nvSpPr>
        <p:spPr>
          <a:xfrm rot="375142">
            <a:off x="4728579" y="1320530"/>
            <a:ext cx="2118917"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LONG-QUOTE?</a:t>
            </a:r>
          </a:p>
        </p:txBody>
      </p:sp>
      <p:sp>
        <p:nvSpPr>
          <p:cNvPr id="25" name="TextBox 24">
            <a:extLst>
              <a:ext uri="{FF2B5EF4-FFF2-40B4-BE49-F238E27FC236}">
                <a16:creationId xmlns:a16="http://schemas.microsoft.com/office/drawing/2014/main" id="{83545BDE-667E-4C29-9E25-AC5F2039DA6F}"/>
              </a:ext>
            </a:extLst>
          </p:cNvPr>
          <p:cNvSpPr txBox="1"/>
          <p:nvPr/>
        </p:nvSpPr>
        <p:spPr>
          <a:xfrm rot="433059">
            <a:off x="7165262" y="2227812"/>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QUOTE?</a:t>
            </a:r>
          </a:p>
        </p:txBody>
      </p:sp>
      <p:sp>
        <p:nvSpPr>
          <p:cNvPr id="26" name="TextBox 25">
            <a:extLst>
              <a:ext uri="{FF2B5EF4-FFF2-40B4-BE49-F238E27FC236}">
                <a16:creationId xmlns:a16="http://schemas.microsoft.com/office/drawing/2014/main" id="{D77D7AF0-6442-42D7-8940-11ED9E834139}"/>
              </a:ext>
            </a:extLst>
          </p:cNvPr>
          <p:cNvSpPr txBox="1"/>
          <p:nvPr/>
        </p:nvSpPr>
        <p:spPr>
          <a:xfrm rot="947492">
            <a:off x="11156683" y="1362022"/>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IMAGE?</a:t>
            </a:r>
          </a:p>
        </p:txBody>
      </p:sp>
      <p:sp>
        <p:nvSpPr>
          <p:cNvPr id="27" name="TextBox 26">
            <a:extLst>
              <a:ext uri="{FF2B5EF4-FFF2-40B4-BE49-F238E27FC236}">
                <a16:creationId xmlns:a16="http://schemas.microsoft.com/office/drawing/2014/main" id="{14822959-507F-44FB-9E83-857CC9B77FEB}"/>
              </a:ext>
            </a:extLst>
          </p:cNvPr>
          <p:cNvSpPr txBox="1"/>
          <p:nvPr/>
        </p:nvSpPr>
        <p:spPr>
          <a:xfrm rot="196973">
            <a:off x="10423813" y="94938"/>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BOOK?</a:t>
            </a:r>
          </a:p>
        </p:txBody>
      </p:sp>
      <p:sp>
        <p:nvSpPr>
          <p:cNvPr id="28" name="TextBox 27">
            <a:extLst>
              <a:ext uri="{FF2B5EF4-FFF2-40B4-BE49-F238E27FC236}">
                <a16:creationId xmlns:a16="http://schemas.microsoft.com/office/drawing/2014/main" id="{E7D04F1A-6368-4297-BBB5-5AE2BD233303}"/>
              </a:ext>
            </a:extLst>
          </p:cNvPr>
          <p:cNvSpPr txBox="1"/>
          <p:nvPr/>
        </p:nvSpPr>
        <p:spPr>
          <a:xfrm rot="21182158">
            <a:off x="5103104" y="2108915"/>
            <a:ext cx="1804726"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DOCUMENT?</a:t>
            </a:r>
          </a:p>
        </p:txBody>
      </p:sp>
      <p:sp>
        <p:nvSpPr>
          <p:cNvPr id="29" name="TextBox 28">
            <a:extLst>
              <a:ext uri="{FF2B5EF4-FFF2-40B4-BE49-F238E27FC236}">
                <a16:creationId xmlns:a16="http://schemas.microsoft.com/office/drawing/2014/main" id="{B10C48B9-E54C-4BE1-8198-77ED31EBB18C}"/>
              </a:ext>
            </a:extLst>
          </p:cNvPr>
          <p:cNvSpPr txBox="1"/>
          <p:nvPr/>
        </p:nvSpPr>
        <p:spPr>
          <a:xfrm rot="548829">
            <a:off x="11189700" y="2813460"/>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VIDEO?</a:t>
            </a:r>
          </a:p>
        </p:txBody>
      </p:sp>
      <p:sp>
        <p:nvSpPr>
          <p:cNvPr id="30" name="TextBox 29">
            <a:extLst>
              <a:ext uri="{FF2B5EF4-FFF2-40B4-BE49-F238E27FC236}">
                <a16:creationId xmlns:a16="http://schemas.microsoft.com/office/drawing/2014/main" id="{7FF419C0-1504-4715-BA70-26BA6FCA1D2D}"/>
              </a:ext>
            </a:extLst>
          </p:cNvPr>
          <p:cNvSpPr txBox="1"/>
          <p:nvPr/>
        </p:nvSpPr>
        <p:spPr>
          <a:xfrm rot="21182158">
            <a:off x="10787550" y="3891084"/>
            <a:ext cx="1496708"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IN-BODY?</a:t>
            </a:r>
          </a:p>
        </p:txBody>
      </p:sp>
      <p:sp>
        <p:nvSpPr>
          <p:cNvPr id="31" name="TextBox 30">
            <a:extLst>
              <a:ext uri="{FF2B5EF4-FFF2-40B4-BE49-F238E27FC236}">
                <a16:creationId xmlns:a16="http://schemas.microsoft.com/office/drawing/2014/main" id="{ECE2BCF5-7FCD-441C-8ED6-D12E986061EB}"/>
              </a:ext>
            </a:extLst>
          </p:cNvPr>
          <p:cNvSpPr txBox="1"/>
          <p:nvPr/>
        </p:nvSpPr>
        <p:spPr>
          <a:xfrm rot="433096">
            <a:off x="9131662" y="4362038"/>
            <a:ext cx="1764608"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PLAGIARISM?</a:t>
            </a:r>
          </a:p>
        </p:txBody>
      </p:sp>
      <p:sp>
        <p:nvSpPr>
          <p:cNvPr id="32" name="Rectangle 31">
            <a:extLst>
              <a:ext uri="{FF2B5EF4-FFF2-40B4-BE49-F238E27FC236}">
                <a16:creationId xmlns:a16="http://schemas.microsoft.com/office/drawing/2014/main" id="{07FE3C6B-699C-4F52-9D3C-56DFF1402E2C}"/>
              </a:ext>
            </a:extLst>
          </p:cNvPr>
          <p:cNvSpPr/>
          <p:nvPr/>
        </p:nvSpPr>
        <p:spPr>
          <a:xfrm rot="21387037">
            <a:off x="6541537" y="2873867"/>
            <a:ext cx="1789272" cy="369332"/>
          </a:xfrm>
          <a:prstGeom prst="rect">
            <a:avLst/>
          </a:prstGeom>
        </p:spPr>
        <p:txBody>
          <a:bodyPr wrap="none">
            <a:spAutoFit/>
          </a:bodyPr>
          <a:lstStyle/>
          <a:p>
            <a:r>
              <a:rPr lang="en-US" b="1" spc="50">
                <a:ln w="0"/>
                <a:solidFill>
                  <a:schemeClr val="bg2"/>
                </a:solidFill>
                <a:effectLst>
                  <a:innerShdw blurRad="63500" dist="50800" dir="13500000">
                    <a:srgbClr val="000000">
                      <a:alpha val="50000"/>
                    </a:srgbClr>
                  </a:innerShdw>
                </a:effectLst>
              </a:rPr>
              <a:t>ORIGINALITY?</a:t>
            </a:r>
          </a:p>
        </p:txBody>
      </p:sp>
      <p:sp>
        <p:nvSpPr>
          <p:cNvPr id="34" name="TextBox 33">
            <a:extLst>
              <a:ext uri="{FF2B5EF4-FFF2-40B4-BE49-F238E27FC236}">
                <a16:creationId xmlns:a16="http://schemas.microsoft.com/office/drawing/2014/main" id="{E7319D9E-9FE6-478F-AA2D-B8206461F15D}"/>
              </a:ext>
            </a:extLst>
          </p:cNvPr>
          <p:cNvSpPr txBox="1"/>
          <p:nvPr/>
        </p:nvSpPr>
        <p:spPr>
          <a:xfrm rot="362467">
            <a:off x="4219653" y="2731988"/>
            <a:ext cx="1498122"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SPACING?</a:t>
            </a:r>
          </a:p>
        </p:txBody>
      </p:sp>
      <p:sp>
        <p:nvSpPr>
          <p:cNvPr id="35" name="TextBox 34">
            <a:extLst>
              <a:ext uri="{FF2B5EF4-FFF2-40B4-BE49-F238E27FC236}">
                <a16:creationId xmlns:a16="http://schemas.microsoft.com/office/drawing/2014/main" id="{954629E2-666F-46F5-A6D0-B35504AA4D7B}"/>
              </a:ext>
            </a:extLst>
          </p:cNvPr>
          <p:cNvSpPr txBox="1"/>
          <p:nvPr/>
        </p:nvSpPr>
        <p:spPr>
          <a:xfrm rot="1052215">
            <a:off x="7376461" y="3774667"/>
            <a:ext cx="1617936"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HEADINGS?</a:t>
            </a:r>
          </a:p>
        </p:txBody>
      </p:sp>
      <p:sp>
        <p:nvSpPr>
          <p:cNvPr id="36" name="TextBox 35">
            <a:extLst>
              <a:ext uri="{FF2B5EF4-FFF2-40B4-BE49-F238E27FC236}">
                <a16:creationId xmlns:a16="http://schemas.microsoft.com/office/drawing/2014/main" id="{19ED98B8-93D0-4A3C-86F6-09BF082F640A}"/>
              </a:ext>
            </a:extLst>
          </p:cNvPr>
          <p:cNvSpPr txBox="1"/>
          <p:nvPr/>
        </p:nvSpPr>
        <p:spPr>
          <a:xfrm rot="888471">
            <a:off x="22347" y="172907"/>
            <a:ext cx="1146889"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CITED?</a:t>
            </a:r>
          </a:p>
        </p:txBody>
      </p:sp>
      <p:sp>
        <p:nvSpPr>
          <p:cNvPr id="37" name="TextBox 36">
            <a:extLst>
              <a:ext uri="{FF2B5EF4-FFF2-40B4-BE49-F238E27FC236}">
                <a16:creationId xmlns:a16="http://schemas.microsoft.com/office/drawing/2014/main" id="{E77E9603-0837-4500-9208-6D6BFDDCEB20}"/>
              </a:ext>
            </a:extLst>
          </p:cNvPr>
          <p:cNvSpPr txBox="1"/>
          <p:nvPr/>
        </p:nvSpPr>
        <p:spPr>
          <a:xfrm rot="21182158">
            <a:off x="5959959" y="4293348"/>
            <a:ext cx="2373288"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VALIDATIONS?</a:t>
            </a:r>
          </a:p>
        </p:txBody>
      </p:sp>
      <p:sp>
        <p:nvSpPr>
          <p:cNvPr id="38" name="TextBox 37">
            <a:extLst>
              <a:ext uri="{FF2B5EF4-FFF2-40B4-BE49-F238E27FC236}">
                <a16:creationId xmlns:a16="http://schemas.microsoft.com/office/drawing/2014/main" id="{197581ED-717E-4337-B6FF-CEFF3B054427}"/>
              </a:ext>
            </a:extLst>
          </p:cNvPr>
          <p:cNvSpPr txBox="1"/>
          <p:nvPr/>
        </p:nvSpPr>
        <p:spPr>
          <a:xfrm>
            <a:off x="1544412" y="1346714"/>
            <a:ext cx="1639912" cy="369332"/>
          </a:xfrm>
          <a:prstGeom prst="rect">
            <a:avLst/>
          </a:prstGeom>
          <a:noFill/>
        </p:spPr>
        <p:txBody>
          <a:bodyPr wrap="square" rtlCol="0">
            <a:spAutoFit/>
          </a:bodyPr>
          <a:lstStyle/>
          <a:p>
            <a:r>
              <a:rPr lang="en-US" b="1" i="1" spc="50">
                <a:ln w="0"/>
                <a:solidFill>
                  <a:schemeClr val="bg2"/>
                </a:solidFill>
                <a:effectLst>
                  <a:innerShdw blurRad="63500" dist="50800" dir="13500000">
                    <a:srgbClr val="000000">
                      <a:alpha val="50000"/>
                    </a:srgbClr>
                  </a:innerShdw>
                </a:effectLst>
              </a:rPr>
              <a:t>SOURCE?</a:t>
            </a:r>
          </a:p>
        </p:txBody>
      </p:sp>
    </p:spTree>
    <p:extLst>
      <p:ext uri="{BB962C8B-B14F-4D97-AF65-F5344CB8AC3E}">
        <p14:creationId xmlns:p14="http://schemas.microsoft.com/office/powerpoint/2010/main" val="161941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985-B871-4745-A933-7943378672AF}"/>
              </a:ext>
            </a:extLst>
          </p:cNvPr>
          <p:cNvSpPr>
            <a:spLocks noGrp="1"/>
          </p:cNvSpPr>
          <p:nvPr>
            <p:ph type="title"/>
          </p:nvPr>
        </p:nvSpPr>
        <p:spPr/>
        <p:txBody>
          <a:bodyPr/>
          <a:lstStyle/>
          <a:p>
            <a:r>
              <a:rPr lang="en-US"/>
              <a:t>No author? No problem!</a:t>
            </a:r>
          </a:p>
        </p:txBody>
      </p:sp>
      <p:sp>
        <p:nvSpPr>
          <p:cNvPr id="3" name="Content Placeholder 2">
            <a:extLst>
              <a:ext uri="{FF2B5EF4-FFF2-40B4-BE49-F238E27FC236}">
                <a16:creationId xmlns:a16="http://schemas.microsoft.com/office/drawing/2014/main" id="{C1DF864D-8EDD-4AE3-BCC5-B1C0FD445A1D}"/>
              </a:ext>
            </a:extLst>
          </p:cNvPr>
          <p:cNvSpPr>
            <a:spLocks noGrp="1"/>
          </p:cNvSpPr>
          <p:nvPr>
            <p:ph idx="1"/>
          </p:nvPr>
        </p:nvSpPr>
        <p:spPr/>
        <p:txBody>
          <a:bodyPr/>
          <a:lstStyle/>
          <a:p>
            <a:r>
              <a:rPr lang="en-US"/>
              <a:t>Don't write anonymous!</a:t>
            </a:r>
          </a:p>
          <a:p>
            <a:r>
              <a:rPr lang="en-US"/>
              <a:t>If the source being used is not authored, simple use the title of the article when curing but be aware that unauthored sources usually aren't the best sources unless the information is directly coming from a reputable organizations such as the United Nations, Government sources, and health organizations, etc. </a:t>
            </a:r>
          </a:p>
          <a:p>
            <a:r>
              <a:rPr lang="en-US"/>
              <a:t>Ex: (What are genome editing and CRISPR-Cas9?, 2019). </a:t>
            </a:r>
          </a:p>
        </p:txBody>
      </p:sp>
    </p:spTree>
    <p:extLst>
      <p:ext uri="{BB962C8B-B14F-4D97-AF65-F5344CB8AC3E}">
        <p14:creationId xmlns:p14="http://schemas.microsoft.com/office/powerpoint/2010/main" val="20523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46FD-82F0-468E-8B33-717359B62F70}"/>
              </a:ext>
            </a:extLst>
          </p:cNvPr>
          <p:cNvSpPr>
            <a:spLocks noGrp="1"/>
          </p:cNvSpPr>
          <p:nvPr>
            <p:ph type="title"/>
          </p:nvPr>
        </p:nvSpPr>
        <p:spPr/>
        <p:txBody>
          <a:bodyPr/>
          <a:lstStyle/>
          <a:p>
            <a:r>
              <a:rPr lang="en-US"/>
              <a:t>No Title? No problem!</a:t>
            </a:r>
          </a:p>
        </p:txBody>
      </p:sp>
      <p:sp>
        <p:nvSpPr>
          <p:cNvPr id="3" name="Content Placeholder 2">
            <a:extLst>
              <a:ext uri="{FF2B5EF4-FFF2-40B4-BE49-F238E27FC236}">
                <a16:creationId xmlns:a16="http://schemas.microsoft.com/office/drawing/2014/main" id="{648E2234-6A7E-4D3D-A6E3-585AB8286AF0}"/>
              </a:ext>
            </a:extLst>
          </p:cNvPr>
          <p:cNvSpPr>
            <a:spLocks noGrp="1"/>
          </p:cNvSpPr>
          <p:nvPr>
            <p:ph idx="1"/>
          </p:nvPr>
        </p:nvSpPr>
        <p:spPr/>
        <p:txBody>
          <a:bodyPr/>
          <a:lstStyle/>
          <a:p>
            <a:r>
              <a:rPr lang="en-US"/>
              <a:t>If your source does not have a title, ask yourself if this is the best source to use. Many mediums that do not have titles are usually images and blogs and aren't the most reliable . However, if you decide to e this source regardless, you can make up a title based on the content in the source and place in brackets.</a:t>
            </a:r>
          </a:p>
          <a:p>
            <a:r>
              <a:rPr lang="en-US"/>
              <a:t>Author. (Publication Year) [</a:t>
            </a:r>
            <a:r>
              <a:rPr lang="en-US" i="1"/>
              <a:t>title</a:t>
            </a:r>
            <a:r>
              <a:rPr lang="en-US"/>
              <a:t>]. Retrieved from Insert website. </a:t>
            </a:r>
          </a:p>
        </p:txBody>
      </p:sp>
    </p:spTree>
    <p:extLst>
      <p:ext uri="{BB962C8B-B14F-4D97-AF65-F5344CB8AC3E}">
        <p14:creationId xmlns:p14="http://schemas.microsoft.com/office/powerpoint/2010/main" val="206960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917B-D05D-499D-983D-D466D476B221}"/>
              </a:ext>
            </a:extLst>
          </p:cNvPr>
          <p:cNvSpPr>
            <a:spLocks noGrp="1"/>
          </p:cNvSpPr>
          <p:nvPr>
            <p:ph type="title"/>
          </p:nvPr>
        </p:nvSpPr>
        <p:spPr/>
        <p:txBody>
          <a:bodyPr/>
          <a:lstStyle/>
          <a:p>
            <a:r>
              <a:rPr lang="en-US"/>
              <a:t>What if there is not a date of publication?</a:t>
            </a:r>
          </a:p>
        </p:txBody>
      </p:sp>
      <p:sp>
        <p:nvSpPr>
          <p:cNvPr id="3" name="Content Placeholder 2">
            <a:extLst>
              <a:ext uri="{FF2B5EF4-FFF2-40B4-BE49-F238E27FC236}">
                <a16:creationId xmlns:a16="http://schemas.microsoft.com/office/drawing/2014/main" id="{59C48107-623A-4A51-9778-C6393A23585B}"/>
              </a:ext>
            </a:extLst>
          </p:cNvPr>
          <p:cNvSpPr>
            <a:spLocks noGrp="1"/>
          </p:cNvSpPr>
          <p:nvPr>
            <p:ph idx="1"/>
          </p:nvPr>
        </p:nvSpPr>
        <p:spPr>
          <a:xfrm>
            <a:off x="272373" y="2265420"/>
            <a:ext cx="8714272" cy="4427265"/>
          </a:xfrm>
        </p:spPr>
        <p:txBody>
          <a:bodyPr>
            <a:normAutofit fontScale="85000" lnSpcReduction="10000"/>
          </a:bodyPr>
          <a:lstStyle/>
          <a:p>
            <a:endParaRPr lang="en-US"/>
          </a:p>
          <a:p>
            <a:r>
              <a:rPr lang="en-US"/>
              <a:t>King A. (n.d.)Being mindful During a Dog Walk. </a:t>
            </a:r>
            <a:r>
              <a:rPr lang="en-US" i="1"/>
              <a:t>Bark </a:t>
            </a:r>
            <a:r>
              <a:rPr lang="en-US" i="1" err="1"/>
              <a:t>Bark</a:t>
            </a:r>
            <a:r>
              <a:rPr lang="en-US" i="1"/>
              <a:t> Friends. </a:t>
            </a:r>
            <a:r>
              <a:rPr lang="en-US"/>
              <a:t>Retrieved from http://www.barkbarkfriends.com/mindful_dog_walks/</a:t>
            </a:r>
          </a:p>
          <a:p>
            <a:endParaRPr lang="en-US"/>
          </a:p>
          <a:p>
            <a:r>
              <a:rPr lang="en-US"/>
              <a:t>Most sites do include a date of publication or a date when the post was last modified.</a:t>
            </a:r>
          </a:p>
          <a:p>
            <a:r>
              <a:rPr lang="en-US"/>
              <a:t>Don't overly rely on citation machine to automatically enter all the information for a citation. Many times it does not include  the author or date of publication. It is always good to have the actual site being cited pulled up to review if any information is missing. Many times the author and date may be found  at the end of the document however, if there is not a date of publication use the current year when citing.</a:t>
            </a:r>
          </a:p>
          <a:p>
            <a:r>
              <a:rPr lang="en-US"/>
              <a:t>For example, if you are citing a document from an organization and it does not explicitly state when it was posted use the current year when the information was founded.</a:t>
            </a:r>
          </a:p>
          <a:p>
            <a:r>
              <a:rPr lang="en-US"/>
              <a:t>In body citation: (Being Mindful During a Dog Walk, 2019)</a:t>
            </a:r>
          </a:p>
          <a:p>
            <a:r>
              <a:rPr lang="en-US"/>
              <a:t>Full Citation: King A. (2019) Being Mindful During a Dog Walk. </a:t>
            </a:r>
            <a:r>
              <a:rPr lang="en-US" i="1"/>
              <a:t>Bark </a:t>
            </a:r>
            <a:r>
              <a:rPr lang="en-US" i="1" err="1"/>
              <a:t>Bark</a:t>
            </a:r>
            <a:r>
              <a:rPr lang="en-US" i="1"/>
              <a:t> Friends.</a:t>
            </a:r>
            <a:r>
              <a:rPr lang="en-US"/>
              <a:t> Retrieved from http://www.barkbarkfriends.com/mindful_dog_walks/</a:t>
            </a:r>
          </a:p>
          <a:p>
            <a:endParaRPr lang="en-US"/>
          </a:p>
          <a:p>
            <a:endParaRPr lang="en-US"/>
          </a:p>
        </p:txBody>
      </p:sp>
      <p:cxnSp>
        <p:nvCxnSpPr>
          <p:cNvPr id="4" name="Straight Arrow Connector 3">
            <a:extLst>
              <a:ext uri="{FF2B5EF4-FFF2-40B4-BE49-F238E27FC236}">
                <a16:creationId xmlns:a16="http://schemas.microsoft.com/office/drawing/2014/main" id="{742CB481-7D3C-4D5E-8D95-6A546505045B}"/>
              </a:ext>
            </a:extLst>
          </p:cNvPr>
          <p:cNvCxnSpPr/>
          <p:nvPr/>
        </p:nvCxnSpPr>
        <p:spPr>
          <a:xfrm>
            <a:off x="290423" y="2367950"/>
            <a:ext cx="7993809" cy="661358"/>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7308774-8C31-44D9-BE5B-D43C9888368C}"/>
              </a:ext>
            </a:extLst>
          </p:cNvPr>
          <p:cNvCxnSpPr>
            <a:cxnSpLocks/>
          </p:cNvCxnSpPr>
          <p:nvPr/>
        </p:nvCxnSpPr>
        <p:spPr>
          <a:xfrm flipV="1">
            <a:off x="362308" y="2367951"/>
            <a:ext cx="7806904" cy="661357"/>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E454B1D-ACAF-4AE1-8119-3110353879DF}"/>
              </a:ext>
            </a:extLst>
          </p:cNvPr>
          <p:cNvSpPr txBox="1"/>
          <p:nvPr/>
        </p:nvSpPr>
        <p:spPr>
          <a:xfrm>
            <a:off x="9107697" y="2220942"/>
            <a:ext cx="30882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Don't make this mistake! (</a:t>
            </a:r>
            <a:r>
              <a:rPr lang="en-US" sz="1400" err="1"/>
              <a:t>nd</a:t>
            </a:r>
            <a:r>
              <a:rPr lang="en-US" sz="1400"/>
              <a:t>.) means that there is no date which is unacceptable for Global Perspectives and future classes.</a:t>
            </a:r>
          </a:p>
        </p:txBody>
      </p:sp>
    </p:spTree>
    <p:extLst>
      <p:ext uri="{BB962C8B-B14F-4D97-AF65-F5344CB8AC3E}">
        <p14:creationId xmlns:p14="http://schemas.microsoft.com/office/powerpoint/2010/main" val="76421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C762-F1D0-44FA-AE6A-1F770AEAD4D9}"/>
              </a:ext>
            </a:extLst>
          </p:cNvPr>
          <p:cNvSpPr>
            <a:spLocks noGrp="1"/>
          </p:cNvSpPr>
          <p:nvPr>
            <p:ph type="title"/>
          </p:nvPr>
        </p:nvSpPr>
        <p:spPr>
          <a:xfrm>
            <a:off x="810000" y="447188"/>
            <a:ext cx="10571998" cy="970450"/>
          </a:xfrm>
        </p:spPr>
        <p:txBody>
          <a:bodyPr>
            <a:normAutofit/>
          </a:bodyPr>
          <a:lstStyle/>
          <a:p>
            <a:r>
              <a:rPr lang="en-US"/>
              <a:t>How to: Long Quote Format</a:t>
            </a:r>
          </a:p>
        </p:txBody>
      </p:sp>
      <p:sp>
        <p:nvSpPr>
          <p:cNvPr id="3" name="Content Placeholder 2">
            <a:extLst>
              <a:ext uri="{FF2B5EF4-FFF2-40B4-BE49-F238E27FC236}">
                <a16:creationId xmlns:a16="http://schemas.microsoft.com/office/drawing/2014/main" id="{DD168218-F500-41EF-9BF6-0F5BA5B0419F}"/>
              </a:ext>
            </a:extLst>
          </p:cNvPr>
          <p:cNvSpPr>
            <a:spLocks noGrp="1"/>
          </p:cNvSpPr>
          <p:nvPr>
            <p:ph idx="1"/>
          </p:nvPr>
        </p:nvSpPr>
        <p:spPr>
          <a:xfrm>
            <a:off x="818713" y="2413000"/>
            <a:ext cx="3835583" cy="3632200"/>
          </a:xfrm>
        </p:spPr>
        <p:txBody>
          <a:bodyPr>
            <a:normAutofit/>
          </a:bodyPr>
          <a:lstStyle/>
          <a:p>
            <a:r>
              <a:rPr lang="en-US" sz="1600"/>
              <a:t>If your quote is more than 2 lines ond you will use long quote format.</a:t>
            </a:r>
          </a:p>
          <a:p>
            <a:r>
              <a:rPr lang="en-US" sz="1600"/>
              <a:t>Simply highlight the quote with your mouse and press tab twice.</a:t>
            </a:r>
          </a:p>
          <a:p>
            <a:r>
              <a:rPr lang="en-US" sz="1600"/>
              <a:t>Remove quotations and use single quotation when using a direct quote from the author that they say otherwise you can paraphrase and use ellipsis to use the information that is most important.</a:t>
            </a:r>
          </a:p>
          <a:p>
            <a:endParaRPr lang="en-US" sz="1600"/>
          </a:p>
        </p:txBody>
      </p:sp>
      <p:pic>
        <p:nvPicPr>
          <p:cNvPr id="6" name="Picture 6" descr="A screenshot of a cell phone&#10;&#10;Description generated with very high confidence">
            <a:extLst>
              <a:ext uri="{FF2B5EF4-FFF2-40B4-BE49-F238E27FC236}">
                <a16:creationId xmlns:a16="http://schemas.microsoft.com/office/drawing/2014/main" id="{9AA7F1CD-4D1B-43E0-9EC0-66A0159313D3}"/>
              </a:ext>
            </a:extLst>
          </p:cNvPr>
          <p:cNvPicPr>
            <a:picLocks noChangeAspect="1"/>
          </p:cNvPicPr>
          <p:nvPr/>
        </p:nvPicPr>
        <p:blipFill>
          <a:blip r:embed="rId2"/>
          <a:stretch>
            <a:fillRect/>
          </a:stretch>
        </p:blipFill>
        <p:spPr>
          <a:xfrm>
            <a:off x="5101851" y="2693985"/>
            <a:ext cx="6277349" cy="315436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74124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2140-DBE9-40CF-9952-2F25ECF2CC85}"/>
              </a:ext>
            </a:extLst>
          </p:cNvPr>
          <p:cNvSpPr>
            <a:spLocks noGrp="1"/>
          </p:cNvSpPr>
          <p:nvPr>
            <p:ph type="title"/>
          </p:nvPr>
        </p:nvSpPr>
        <p:spPr>
          <a:xfrm>
            <a:off x="810000" y="447188"/>
            <a:ext cx="10571998" cy="970450"/>
          </a:xfrm>
        </p:spPr>
        <p:txBody>
          <a:bodyPr>
            <a:normAutofit/>
          </a:bodyPr>
          <a:lstStyle/>
          <a:p>
            <a:r>
              <a:rPr lang="en-US"/>
              <a:t>How to: Reference Page</a:t>
            </a:r>
          </a:p>
        </p:txBody>
      </p:sp>
      <p:sp>
        <p:nvSpPr>
          <p:cNvPr id="3" name="Content Placeholder 2">
            <a:extLst>
              <a:ext uri="{FF2B5EF4-FFF2-40B4-BE49-F238E27FC236}">
                <a16:creationId xmlns:a16="http://schemas.microsoft.com/office/drawing/2014/main" id="{69930F92-E308-47CE-9CE2-3DCF1F6AA793}"/>
              </a:ext>
            </a:extLst>
          </p:cNvPr>
          <p:cNvSpPr>
            <a:spLocks noGrp="1"/>
          </p:cNvSpPr>
          <p:nvPr>
            <p:ph idx="1"/>
          </p:nvPr>
        </p:nvSpPr>
        <p:spPr>
          <a:xfrm>
            <a:off x="818713" y="2413000"/>
            <a:ext cx="3835583" cy="3632200"/>
          </a:xfrm>
        </p:spPr>
        <p:txBody>
          <a:bodyPr>
            <a:normAutofit/>
          </a:bodyPr>
          <a:lstStyle/>
          <a:p>
            <a:r>
              <a:rPr lang="en-US" sz="1600"/>
              <a:t>Your reference page will be the last few pages of your paper and will </a:t>
            </a:r>
            <a:r>
              <a:rPr lang="en-US" sz="1600" b="1"/>
              <a:t>not</a:t>
            </a:r>
            <a:r>
              <a:rPr lang="en-US" sz="1600"/>
              <a:t> be included in your word count!</a:t>
            </a:r>
          </a:p>
          <a:p>
            <a:pPr marL="0" indent="0">
              <a:buNone/>
            </a:pPr>
            <a:endParaRPr lang="en-US" sz="1600"/>
          </a:p>
        </p:txBody>
      </p:sp>
      <p:pic>
        <p:nvPicPr>
          <p:cNvPr id="4" name="Picture 4" descr="A screenshot of a cell phone&#10;&#10;Description generated with very high confidence">
            <a:extLst>
              <a:ext uri="{FF2B5EF4-FFF2-40B4-BE49-F238E27FC236}">
                <a16:creationId xmlns:a16="http://schemas.microsoft.com/office/drawing/2014/main" id="{12734DA1-DD37-4CB2-AA94-B2D8CFC511AF}"/>
              </a:ext>
            </a:extLst>
          </p:cNvPr>
          <p:cNvPicPr>
            <a:picLocks noChangeAspect="1"/>
          </p:cNvPicPr>
          <p:nvPr/>
        </p:nvPicPr>
        <p:blipFill>
          <a:blip r:embed="rId2"/>
          <a:stretch>
            <a:fillRect/>
          </a:stretch>
        </p:blipFill>
        <p:spPr>
          <a:xfrm>
            <a:off x="5446287" y="2413000"/>
            <a:ext cx="5588477" cy="3716338"/>
          </a:xfrm>
          <a:prstGeom prst="roundRect">
            <a:avLst>
              <a:gd name="adj" fmla="val 3876"/>
            </a:avLst>
          </a:prstGeom>
          <a:ln>
            <a:solidFill>
              <a:schemeClr val="accent1"/>
            </a:solidFill>
          </a:ln>
          <a:effectLst/>
        </p:spPr>
      </p:pic>
      <p:sp>
        <p:nvSpPr>
          <p:cNvPr id="7" name="TextBox 6">
            <a:extLst>
              <a:ext uri="{FF2B5EF4-FFF2-40B4-BE49-F238E27FC236}">
                <a16:creationId xmlns:a16="http://schemas.microsoft.com/office/drawing/2014/main" id="{5032AA8C-7170-4A49-AA6F-FD300BD53E94}"/>
              </a:ext>
            </a:extLst>
          </p:cNvPr>
          <p:cNvSpPr txBox="1"/>
          <p:nvPr/>
        </p:nvSpPr>
        <p:spPr>
          <a:xfrm>
            <a:off x="5996164" y="296697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Double spaced</a:t>
            </a:r>
          </a:p>
        </p:txBody>
      </p:sp>
      <p:cxnSp>
        <p:nvCxnSpPr>
          <p:cNvPr id="8" name="Straight Arrow Connector 7">
            <a:extLst>
              <a:ext uri="{FF2B5EF4-FFF2-40B4-BE49-F238E27FC236}">
                <a16:creationId xmlns:a16="http://schemas.microsoft.com/office/drawing/2014/main" id="{FEDDACBE-A75F-4FDA-A05F-65285B0C9AD5}"/>
              </a:ext>
            </a:extLst>
          </p:cNvPr>
          <p:cNvCxnSpPr/>
          <p:nvPr/>
        </p:nvCxnSpPr>
        <p:spPr>
          <a:xfrm>
            <a:off x="5990402" y="2805994"/>
            <a:ext cx="11289" cy="5098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7EA3CAC-73DB-42C5-86E2-7BEC843211DC}"/>
              </a:ext>
            </a:extLst>
          </p:cNvPr>
          <p:cNvCxnSpPr/>
          <p:nvPr/>
        </p:nvCxnSpPr>
        <p:spPr>
          <a:xfrm flipH="1" flipV="1">
            <a:off x="6680788" y="2734381"/>
            <a:ext cx="1710266" cy="16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1914FD-733E-4209-9217-0CD059564614}"/>
              </a:ext>
            </a:extLst>
          </p:cNvPr>
          <p:cNvSpPr txBox="1"/>
          <p:nvPr/>
        </p:nvSpPr>
        <p:spPr>
          <a:xfrm>
            <a:off x="8507942" y="258127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Left hand side, bolded</a:t>
            </a:r>
          </a:p>
        </p:txBody>
      </p:sp>
      <p:cxnSp>
        <p:nvCxnSpPr>
          <p:cNvPr id="11" name="Straight Arrow Connector 10">
            <a:extLst>
              <a:ext uri="{FF2B5EF4-FFF2-40B4-BE49-F238E27FC236}">
                <a16:creationId xmlns:a16="http://schemas.microsoft.com/office/drawing/2014/main" id="{0125D3AD-2EEA-4ECA-8C81-5D73CFE6DF96}"/>
              </a:ext>
            </a:extLst>
          </p:cNvPr>
          <p:cNvCxnSpPr/>
          <p:nvPr/>
        </p:nvCxnSpPr>
        <p:spPr>
          <a:xfrm>
            <a:off x="5419409" y="3111228"/>
            <a:ext cx="415808" cy="312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3161FA-A728-419C-BB3F-AA04D31FA24C}"/>
              </a:ext>
            </a:extLst>
          </p:cNvPr>
          <p:cNvSpPr txBox="1"/>
          <p:nvPr/>
        </p:nvSpPr>
        <p:spPr>
          <a:xfrm>
            <a:off x="3606683" y="2807052"/>
            <a:ext cx="18683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Alphabetical order</a:t>
            </a:r>
          </a:p>
        </p:txBody>
      </p:sp>
      <p:cxnSp>
        <p:nvCxnSpPr>
          <p:cNvPr id="13" name="Straight Arrow Connector 12">
            <a:extLst>
              <a:ext uri="{FF2B5EF4-FFF2-40B4-BE49-F238E27FC236}">
                <a16:creationId xmlns:a16="http://schemas.microsoft.com/office/drawing/2014/main" id="{779F0F42-643B-4954-BB9F-A34EC78952C6}"/>
              </a:ext>
            </a:extLst>
          </p:cNvPr>
          <p:cNvCxnSpPr>
            <a:cxnSpLocks/>
          </p:cNvCxnSpPr>
          <p:nvPr/>
        </p:nvCxnSpPr>
        <p:spPr>
          <a:xfrm flipV="1">
            <a:off x="5729853" y="4166739"/>
            <a:ext cx="434623" cy="223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DEAFD4-E66E-4DF3-8099-EFC1C998549D}"/>
              </a:ext>
            </a:extLst>
          </p:cNvPr>
          <p:cNvSpPr txBox="1"/>
          <p:nvPr/>
        </p:nvSpPr>
        <p:spPr>
          <a:xfrm>
            <a:off x="4585054" y="4321644"/>
            <a:ext cx="18683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Hanging </a:t>
            </a:r>
            <a:r>
              <a:rPr lang="en-US" sz="1400">
                <a:solidFill>
                  <a:schemeClr val="bg1"/>
                </a:solidFill>
              </a:rPr>
              <a:t>Indent</a:t>
            </a:r>
          </a:p>
        </p:txBody>
      </p:sp>
    </p:spTree>
    <p:extLst>
      <p:ext uri="{BB962C8B-B14F-4D97-AF65-F5344CB8AC3E}">
        <p14:creationId xmlns:p14="http://schemas.microsoft.com/office/powerpoint/2010/main" val="321233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8C04-C2AA-4AF9-B2A6-88E82530CED2}"/>
              </a:ext>
            </a:extLst>
          </p:cNvPr>
          <p:cNvSpPr>
            <a:spLocks noGrp="1"/>
          </p:cNvSpPr>
          <p:nvPr>
            <p:ph type="title"/>
          </p:nvPr>
        </p:nvSpPr>
        <p:spPr/>
        <p:txBody>
          <a:bodyPr/>
          <a:lstStyle/>
          <a:p>
            <a:r>
              <a:rPr lang="en-US"/>
              <a:t>How to: Hanging Indent</a:t>
            </a:r>
          </a:p>
        </p:txBody>
      </p:sp>
      <p:sp>
        <p:nvSpPr>
          <p:cNvPr id="3" name="Content Placeholder 2">
            <a:extLst>
              <a:ext uri="{FF2B5EF4-FFF2-40B4-BE49-F238E27FC236}">
                <a16:creationId xmlns:a16="http://schemas.microsoft.com/office/drawing/2014/main" id="{43047ABF-3765-45DC-8FD8-0E4C29111275}"/>
              </a:ext>
            </a:extLst>
          </p:cNvPr>
          <p:cNvSpPr>
            <a:spLocks noGrp="1"/>
          </p:cNvSpPr>
          <p:nvPr>
            <p:ph idx="1"/>
          </p:nvPr>
        </p:nvSpPr>
        <p:spPr>
          <a:xfrm>
            <a:off x="809305" y="2222287"/>
            <a:ext cx="10573388" cy="2855697"/>
          </a:xfrm>
        </p:spPr>
        <p:txBody>
          <a:bodyPr vert="horz" lIns="91440" tIns="45720" rIns="91440" bIns="45720" rtlCol="0" anchor="ctr">
            <a:noAutofit/>
          </a:bodyPr>
          <a:lstStyle/>
          <a:p>
            <a:r>
              <a:rPr lang="en-US" sz="1100"/>
              <a:t>On your references page, all APA citation must have a hanging indent if the citation is more than one line on the page.</a:t>
            </a:r>
          </a:p>
          <a:p>
            <a:r>
              <a:rPr lang="en-US" sz="1100"/>
              <a:t>(1) Highlight citations</a:t>
            </a:r>
          </a:p>
          <a:p>
            <a:r>
              <a:rPr lang="en-US" sz="1100"/>
              <a:t>(2) Under the home button press the button with ellipsis.</a:t>
            </a:r>
          </a:p>
          <a:p>
            <a:endParaRPr lang="en-US" sz="1100"/>
          </a:p>
          <a:p>
            <a:endParaRPr lang="en-US" sz="1100"/>
          </a:p>
          <a:p>
            <a:r>
              <a:rPr lang="en-US" sz="1100"/>
              <a:t>(3)Then press parenthetical options.</a:t>
            </a:r>
          </a:p>
          <a:p>
            <a:endParaRPr lang="en-US" sz="1100"/>
          </a:p>
          <a:p>
            <a:endParaRPr lang="en-US" sz="1100"/>
          </a:p>
          <a:p>
            <a:endParaRPr lang="en-US" sz="1100"/>
          </a:p>
          <a:p>
            <a:r>
              <a:rPr lang="en-US" sz="1100"/>
              <a:t>(4) Then this screen will appear. Press hanging and then ok and your citations will have hanging indents </a:t>
            </a:r>
          </a:p>
        </p:txBody>
      </p:sp>
      <p:pic>
        <p:nvPicPr>
          <p:cNvPr id="4" name="Picture 4">
            <a:extLst>
              <a:ext uri="{FF2B5EF4-FFF2-40B4-BE49-F238E27FC236}">
                <a16:creationId xmlns:a16="http://schemas.microsoft.com/office/drawing/2014/main" id="{A1BBA811-3AD4-4EE6-A95F-F68A8D0B2E42}"/>
              </a:ext>
            </a:extLst>
          </p:cNvPr>
          <p:cNvPicPr>
            <a:picLocks noChangeAspect="1"/>
          </p:cNvPicPr>
          <p:nvPr/>
        </p:nvPicPr>
        <p:blipFill>
          <a:blip r:embed="rId2"/>
          <a:stretch>
            <a:fillRect/>
          </a:stretch>
        </p:blipFill>
        <p:spPr>
          <a:xfrm>
            <a:off x="1262474" y="3159170"/>
            <a:ext cx="7588014" cy="445589"/>
          </a:xfrm>
          <a:prstGeom prst="rect">
            <a:avLst/>
          </a:prstGeom>
        </p:spPr>
      </p:pic>
      <p:sp>
        <p:nvSpPr>
          <p:cNvPr id="6" name="Oval 5">
            <a:extLst>
              <a:ext uri="{FF2B5EF4-FFF2-40B4-BE49-F238E27FC236}">
                <a16:creationId xmlns:a16="http://schemas.microsoft.com/office/drawing/2014/main" id="{9B18A210-BDC6-425F-A56C-DB29CBF8F6BF}"/>
              </a:ext>
            </a:extLst>
          </p:cNvPr>
          <p:cNvSpPr/>
          <p:nvPr/>
        </p:nvSpPr>
        <p:spPr>
          <a:xfrm>
            <a:off x="8498653" y="3291653"/>
            <a:ext cx="357482" cy="310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screenshot of a cell phone&#10;&#10;Description generated with very high confidence">
            <a:extLst>
              <a:ext uri="{FF2B5EF4-FFF2-40B4-BE49-F238E27FC236}">
                <a16:creationId xmlns:a16="http://schemas.microsoft.com/office/drawing/2014/main" id="{05399D39-9B61-45F1-B8AC-A79BE800D69A}"/>
              </a:ext>
            </a:extLst>
          </p:cNvPr>
          <p:cNvPicPr>
            <a:picLocks noChangeAspect="1"/>
          </p:cNvPicPr>
          <p:nvPr/>
        </p:nvPicPr>
        <p:blipFill>
          <a:blip r:embed="rId3"/>
          <a:stretch>
            <a:fillRect/>
          </a:stretch>
        </p:blipFill>
        <p:spPr>
          <a:xfrm>
            <a:off x="4349456" y="3751732"/>
            <a:ext cx="934274" cy="972610"/>
          </a:xfrm>
          <a:prstGeom prst="rect">
            <a:avLst/>
          </a:prstGeom>
        </p:spPr>
      </p:pic>
      <p:sp>
        <p:nvSpPr>
          <p:cNvPr id="9" name="Oval 8">
            <a:extLst>
              <a:ext uri="{FF2B5EF4-FFF2-40B4-BE49-F238E27FC236}">
                <a16:creationId xmlns:a16="http://schemas.microsoft.com/office/drawing/2014/main" id="{A39CF109-4008-4F22-90AD-DD310EE92CD3}"/>
              </a:ext>
            </a:extLst>
          </p:cNvPr>
          <p:cNvSpPr/>
          <p:nvPr/>
        </p:nvSpPr>
        <p:spPr>
          <a:xfrm>
            <a:off x="4190060" y="4429948"/>
            <a:ext cx="1345260" cy="329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screenshot of a cell phone&#10;&#10;Description generated with very high confidence">
            <a:extLst>
              <a:ext uri="{FF2B5EF4-FFF2-40B4-BE49-F238E27FC236}">
                <a16:creationId xmlns:a16="http://schemas.microsoft.com/office/drawing/2014/main" id="{F740BC78-975A-4857-A5F2-3FA0EE6369D8}"/>
              </a:ext>
            </a:extLst>
          </p:cNvPr>
          <p:cNvPicPr>
            <a:picLocks noChangeAspect="1"/>
          </p:cNvPicPr>
          <p:nvPr/>
        </p:nvPicPr>
        <p:blipFill>
          <a:blip r:embed="rId4"/>
          <a:stretch>
            <a:fillRect/>
          </a:stretch>
        </p:blipFill>
        <p:spPr>
          <a:xfrm>
            <a:off x="8318030" y="4666853"/>
            <a:ext cx="3627496" cy="1776443"/>
          </a:xfrm>
          <a:prstGeom prst="rect">
            <a:avLst/>
          </a:prstGeom>
        </p:spPr>
      </p:pic>
      <p:sp>
        <p:nvSpPr>
          <p:cNvPr id="12" name="Oval 11">
            <a:extLst>
              <a:ext uri="{FF2B5EF4-FFF2-40B4-BE49-F238E27FC236}">
                <a16:creationId xmlns:a16="http://schemas.microsoft.com/office/drawing/2014/main" id="{1C6E933D-10AE-41E7-BA57-0FB8A676A20B}"/>
              </a:ext>
            </a:extLst>
          </p:cNvPr>
          <p:cNvSpPr/>
          <p:nvPr/>
        </p:nvSpPr>
        <p:spPr>
          <a:xfrm>
            <a:off x="8856134" y="5643503"/>
            <a:ext cx="1345260" cy="329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C3306D-A4DE-4A2F-A6CC-BF72C1A75891}"/>
              </a:ext>
            </a:extLst>
          </p:cNvPr>
          <p:cNvSpPr/>
          <p:nvPr/>
        </p:nvSpPr>
        <p:spPr>
          <a:xfrm>
            <a:off x="11029245" y="6132689"/>
            <a:ext cx="357482" cy="310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50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444B-FC51-4A74-A842-58F79821D1BB}"/>
              </a:ext>
            </a:extLst>
          </p:cNvPr>
          <p:cNvSpPr>
            <a:spLocks noGrp="1"/>
          </p:cNvSpPr>
          <p:nvPr>
            <p:ph type="title"/>
          </p:nvPr>
        </p:nvSpPr>
        <p:spPr/>
        <p:txBody>
          <a:bodyPr/>
          <a:lstStyle/>
          <a:p>
            <a:r>
              <a:rPr lang="en-US"/>
              <a:t>Formats</a:t>
            </a:r>
          </a:p>
        </p:txBody>
      </p:sp>
      <p:graphicFrame>
        <p:nvGraphicFramePr>
          <p:cNvPr id="5" name="Content Placeholder 4">
            <a:extLst>
              <a:ext uri="{FF2B5EF4-FFF2-40B4-BE49-F238E27FC236}">
                <a16:creationId xmlns:a16="http://schemas.microsoft.com/office/drawing/2014/main" id="{567D21CB-F86C-4DE5-A6BF-F067F3DB610E}"/>
              </a:ext>
            </a:extLst>
          </p:cNvPr>
          <p:cNvGraphicFramePr>
            <a:graphicFrameLocks noGrp="1"/>
          </p:cNvGraphicFramePr>
          <p:nvPr>
            <p:ph idx="1"/>
            <p:extLst>
              <p:ext uri="{D42A27DB-BD31-4B8C-83A1-F6EECF244321}">
                <p14:modId xmlns:p14="http://schemas.microsoft.com/office/powerpoint/2010/main" val="1887442329"/>
              </p:ext>
            </p:extLst>
          </p:nvPr>
        </p:nvGraphicFramePr>
        <p:xfrm>
          <a:off x="941187" y="2434252"/>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val 17">
            <a:extLst>
              <a:ext uri="{FF2B5EF4-FFF2-40B4-BE49-F238E27FC236}">
                <a16:creationId xmlns:a16="http://schemas.microsoft.com/office/drawing/2014/main" id="{061DDB4D-B7DF-4D68-B6A5-C39F58F9F9FF}"/>
              </a:ext>
            </a:extLst>
          </p:cNvPr>
          <p:cNvSpPr/>
          <p:nvPr/>
        </p:nvSpPr>
        <p:spPr>
          <a:xfrm>
            <a:off x="972726" y="2166694"/>
            <a:ext cx="4856748" cy="41312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6D502180-0DB1-46DC-BB7E-592A833BC4B7}"/>
              </a:ext>
            </a:extLst>
          </p:cNvPr>
          <p:cNvSpPr txBox="1"/>
          <p:nvPr/>
        </p:nvSpPr>
        <p:spPr>
          <a:xfrm>
            <a:off x="5909733" y="41411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V.S.</a:t>
            </a:r>
          </a:p>
        </p:txBody>
      </p:sp>
    </p:spTree>
    <p:extLst>
      <p:ext uri="{BB962C8B-B14F-4D97-AF65-F5344CB8AC3E}">
        <p14:creationId xmlns:p14="http://schemas.microsoft.com/office/powerpoint/2010/main" val="638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FBC4-9F24-4E69-8BCB-481722801C13}"/>
              </a:ext>
            </a:extLst>
          </p:cNvPr>
          <p:cNvSpPr>
            <a:spLocks noGrp="1"/>
          </p:cNvSpPr>
          <p:nvPr>
            <p:ph type="title"/>
          </p:nvPr>
        </p:nvSpPr>
        <p:spPr/>
        <p:txBody>
          <a:bodyPr/>
          <a:lstStyle/>
          <a:p>
            <a:r>
              <a:rPr lang="en-US"/>
              <a:t>What makes a "Good Source"? </a:t>
            </a:r>
          </a:p>
        </p:txBody>
      </p:sp>
      <p:sp>
        <p:nvSpPr>
          <p:cNvPr id="3" name="Content Placeholder 2">
            <a:extLst>
              <a:ext uri="{FF2B5EF4-FFF2-40B4-BE49-F238E27FC236}">
                <a16:creationId xmlns:a16="http://schemas.microsoft.com/office/drawing/2014/main" id="{F8D3162E-8BDA-48E6-96E1-BFC8403105E3}"/>
              </a:ext>
            </a:extLst>
          </p:cNvPr>
          <p:cNvSpPr>
            <a:spLocks noGrp="1"/>
          </p:cNvSpPr>
          <p:nvPr>
            <p:ph idx="1"/>
          </p:nvPr>
        </p:nvSpPr>
        <p:spPr/>
        <p:txBody>
          <a:bodyPr/>
          <a:lstStyle/>
          <a:p>
            <a:r>
              <a:rPr lang="en-US"/>
              <a:t>The source is </a:t>
            </a:r>
            <a:r>
              <a:rPr lang="en-US" b="1"/>
              <a:t>authored </a:t>
            </a:r>
            <a:r>
              <a:rPr lang="en-US"/>
              <a:t>and </a:t>
            </a:r>
            <a:r>
              <a:rPr lang="en-US" b="1"/>
              <a:t>documented publication date</a:t>
            </a:r>
          </a:p>
          <a:p>
            <a:r>
              <a:rPr lang="en-US"/>
              <a:t>Author is well known and has the specific </a:t>
            </a:r>
            <a:r>
              <a:rPr lang="en-US" b="1"/>
              <a:t>credentials</a:t>
            </a:r>
            <a:r>
              <a:rPr lang="en-US"/>
              <a:t> to report on the subject</a:t>
            </a:r>
            <a:endParaRPr lang="en-US" err="1"/>
          </a:p>
          <a:p>
            <a:r>
              <a:rPr lang="en-US"/>
              <a:t>Contain </a:t>
            </a:r>
            <a:r>
              <a:rPr lang="en-US" b="1"/>
              <a:t>relevant &amp; accurate information </a:t>
            </a:r>
            <a:r>
              <a:rPr lang="en-US"/>
              <a:t>to the paper</a:t>
            </a:r>
            <a:r>
              <a:rPr lang="en-US" b="1"/>
              <a:t> </a:t>
            </a:r>
          </a:p>
          <a:p>
            <a:r>
              <a:rPr lang="en-US"/>
              <a:t>Who is the </a:t>
            </a:r>
            <a:r>
              <a:rPr lang="en-US" b="1"/>
              <a:t>publisher</a:t>
            </a:r>
            <a:r>
              <a:rPr lang="en-US"/>
              <a:t> and are they well known?</a:t>
            </a:r>
          </a:p>
          <a:p>
            <a:r>
              <a:rPr lang="en-US"/>
              <a:t>Is the source </a:t>
            </a:r>
            <a:r>
              <a:rPr lang="en-US" b="1"/>
              <a:t>two-sided?</a:t>
            </a:r>
          </a:p>
          <a:p>
            <a:r>
              <a:rPr lang="en-US"/>
              <a:t>Is it </a:t>
            </a:r>
            <a:r>
              <a:rPr lang="en-US" b="1"/>
              <a:t>global?</a:t>
            </a:r>
          </a:p>
          <a:p>
            <a:r>
              <a:rPr lang="en-US" b="1"/>
              <a:t>Objectivity </a:t>
            </a:r>
            <a:r>
              <a:rPr lang="en-US"/>
              <a:t>of the source</a:t>
            </a:r>
          </a:p>
        </p:txBody>
      </p:sp>
    </p:spTree>
    <p:extLst>
      <p:ext uri="{BB962C8B-B14F-4D97-AF65-F5344CB8AC3E}">
        <p14:creationId xmlns:p14="http://schemas.microsoft.com/office/powerpoint/2010/main" val="311840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E2A7-6890-49CB-812C-6294B755AB6E}"/>
              </a:ext>
            </a:extLst>
          </p:cNvPr>
          <p:cNvSpPr>
            <a:spLocks noGrp="1"/>
          </p:cNvSpPr>
          <p:nvPr>
            <p:ph type="title"/>
          </p:nvPr>
        </p:nvSpPr>
        <p:spPr/>
        <p:txBody>
          <a:bodyPr/>
          <a:lstStyle/>
          <a:p>
            <a:r>
              <a:rPr lang="en-US"/>
              <a:t>How to: Cite Documents &amp; Websites</a:t>
            </a:r>
          </a:p>
        </p:txBody>
      </p:sp>
      <p:sp>
        <p:nvSpPr>
          <p:cNvPr id="3" name="Content Placeholder 2">
            <a:extLst>
              <a:ext uri="{FF2B5EF4-FFF2-40B4-BE49-F238E27FC236}">
                <a16:creationId xmlns:a16="http://schemas.microsoft.com/office/drawing/2014/main" id="{0AFCBF4F-327D-426F-9BE3-5B05ABDC3E3F}"/>
              </a:ext>
            </a:extLst>
          </p:cNvPr>
          <p:cNvSpPr>
            <a:spLocks noGrp="1"/>
          </p:cNvSpPr>
          <p:nvPr>
            <p:ph idx="1"/>
          </p:nvPr>
        </p:nvSpPr>
        <p:spPr>
          <a:xfrm>
            <a:off x="-35269" y="2379170"/>
            <a:ext cx="5575893" cy="4053929"/>
          </a:xfrm>
        </p:spPr>
        <p:txBody>
          <a:bodyPr>
            <a:normAutofit/>
          </a:bodyPr>
          <a:lstStyle/>
          <a:p>
            <a:r>
              <a:rPr lang="en-US"/>
              <a:t>Example: Author, F.M. (Year, Month Date of publication). Title of webpage/article. Retrieved from URL</a:t>
            </a:r>
          </a:p>
          <a:p>
            <a:pPr lvl="1"/>
            <a:r>
              <a:rPr lang="en-US" b="1" i="1"/>
              <a:t>Note:</a:t>
            </a:r>
            <a:r>
              <a:rPr lang="en-US" i="1"/>
              <a:t> Only include the retrieval date if the content is likely to change over time (such as wikis). If necessary, include the retrieval month date, year, (in that order) between “Retrieved” and “from URL” in the last segment of the citation.</a:t>
            </a:r>
            <a:r>
              <a:rPr lang="en-US"/>
              <a:t> </a:t>
            </a:r>
          </a:p>
          <a:p>
            <a:r>
              <a:rPr lang="en-US"/>
              <a:t>Example: </a:t>
            </a:r>
            <a:r>
              <a:rPr lang="en-US" err="1"/>
              <a:t>Limer</a:t>
            </a:r>
            <a:r>
              <a:rPr lang="en-US"/>
              <a:t>, E. (2013, October 1). Heck yes! The first free wireless plan is finally here. Retrieved from http://gizmodo.com/heck-yes-the-first-free-wireless-plan-is-finally-here-1429566597 </a:t>
            </a:r>
          </a:p>
        </p:txBody>
      </p:sp>
      <p:pic>
        <p:nvPicPr>
          <p:cNvPr id="4" name="Picture 4" descr="A screenshot of a cell phone&#10;&#10;Description generated with very high confidence">
            <a:extLst>
              <a:ext uri="{FF2B5EF4-FFF2-40B4-BE49-F238E27FC236}">
                <a16:creationId xmlns:a16="http://schemas.microsoft.com/office/drawing/2014/main" id="{8FFC351A-AE95-4690-85C8-0A9755887700}"/>
              </a:ext>
            </a:extLst>
          </p:cNvPr>
          <p:cNvPicPr>
            <a:picLocks noChangeAspect="1"/>
          </p:cNvPicPr>
          <p:nvPr/>
        </p:nvPicPr>
        <p:blipFill>
          <a:blip r:embed="rId2"/>
          <a:stretch>
            <a:fillRect/>
          </a:stretch>
        </p:blipFill>
        <p:spPr>
          <a:xfrm>
            <a:off x="5625540" y="2165569"/>
            <a:ext cx="5537200" cy="2204693"/>
          </a:xfrm>
          <a:prstGeom prst="rect">
            <a:avLst/>
          </a:prstGeom>
        </p:spPr>
      </p:pic>
    </p:spTree>
    <p:extLst>
      <p:ext uri="{BB962C8B-B14F-4D97-AF65-F5344CB8AC3E}">
        <p14:creationId xmlns:p14="http://schemas.microsoft.com/office/powerpoint/2010/main" val="114403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609C-3257-46F0-9E06-F56912A22C0D}"/>
              </a:ext>
            </a:extLst>
          </p:cNvPr>
          <p:cNvSpPr>
            <a:spLocks noGrp="1"/>
          </p:cNvSpPr>
          <p:nvPr>
            <p:ph type="title"/>
          </p:nvPr>
        </p:nvSpPr>
        <p:spPr/>
        <p:txBody>
          <a:bodyPr/>
          <a:lstStyle/>
          <a:p>
            <a:r>
              <a:rPr lang="en-US"/>
              <a:t>How to:</a:t>
            </a:r>
            <a:br>
              <a:rPr lang="en-US"/>
            </a:br>
            <a:r>
              <a:rPr lang="en-US"/>
              <a:t> Cite PDF (Portable Document Format)</a:t>
            </a:r>
          </a:p>
        </p:txBody>
      </p:sp>
      <p:sp>
        <p:nvSpPr>
          <p:cNvPr id="3" name="Content Placeholder 2">
            <a:extLst>
              <a:ext uri="{FF2B5EF4-FFF2-40B4-BE49-F238E27FC236}">
                <a16:creationId xmlns:a16="http://schemas.microsoft.com/office/drawing/2014/main" id="{7B105D1C-7E0A-4953-8FFF-77E719010F55}"/>
              </a:ext>
            </a:extLst>
          </p:cNvPr>
          <p:cNvSpPr>
            <a:spLocks noGrp="1"/>
          </p:cNvSpPr>
          <p:nvPr>
            <p:ph idx="1"/>
          </p:nvPr>
        </p:nvSpPr>
        <p:spPr>
          <a:xfrm>
            <a:off x="594594" y="2105892"/>
            <a:ext cx="10554574" cy="4021848"/>
          </a:xfrm>
        </p:spPr>
        <p:txBody>
          <a:bodyPr>
            <a:normAutofit fontScale="92500" lnSpcReduction="20000"/>
          </a:bodyPr>
          <a:lstStyle/>
          <a:p>
            <a:pPr>
              <a:buNone/>
            </a:pPr>
            <a:endParaRPr lang="en-US"/>
          </a:p>
          <a:p>
            <a:pPr>
              <a:buNone/>
            </a:pPr>
            <a:endParaRPr lang="en-US"/>
          </a:p>
          <a:p>
            <a:pPr>
              <a:buNone/>
            </a:pPr>
            <a:r>
              <a:rPr lang="en-US"/>
              <a:t>The key to understanding how to cite a PDF is:</a:t>
            </a:r>
          </a:p>
          <a:p>
            <a:r>
              <a:rPr lang="en-US" b="1"/>
              <a:t>Always cite the PDF based on what the source in the file actually is.</a:t>
            </a:r>
          </a:p>
          <a:p>
            <a:r>
              <a:rPr lang="en-US"/>
              <a:t>A PDF, after all, is not really a source itself, but rather a file type and a way for displaying that source.</a:t>
            </a:r>
          </a:p>
          <a:p>
            <a:pPr>
              <a:buNone/>
            </a:pPr>
            <a:r>
              <a:rPr lang="en-US" u="sng"/>
              <a:t>For example</a:t>
            </a:r>
            <a:r>
              <a:rPr lang="en-US"/>
              <a:t>, if the source you wish to cite is a PDF of a newspaper article, cite the source as you would a newspaper.</a:t>
            </a:r>
          </a:p>
          <a:p>
            <a:pPr>
              <a:buNone/>
            </a:pPr>
            <a:r>
              <a:rPr lang="en-US"/>
              <a:t>Then, depending on the citation style you are using, you can add a short note to the citation that indicates that the source was in PDF format.</a:t>
            </a:r>
          </a:p>
          <a:p>
            <a:pPr>
              <a:buNone/>
            </a:pPr>
            <a:r>
              <a:rPr lang="en-US" u="sng"/>
              <a:t>In an APA citaion,</a:t>
            </a:r>
            <a:r>
              <a:rPr lang="en-US"/>
              <a:t> you can add “[PDF file]” after the title (separated by only space)</a:t>
            </a:r>
          </a:p>
          <a:p>
            <a:r>
              <a:rPr lang="en-US"/>
              <a:t>Example: United States Department of Housing and Urban Development. (2008). Indiana income limits [PDF file]. Retrieved from http://www.huduser.org/Datasets/IL/IL08/in_fy2008.pdf</a:t>
            </a:r>
          </a:p>
          <a:p>
            <a:pPr>
              <a:buNone/>
            </a:pPr>
            <a:endParaRPr lang="en-US"/>
          </a:p>
          <a:p>
            <a:pPr marL="0" indent="0">
              <a:buNone/>
            </a:pPr>
            <a:endParaRPr lang="en-US"/>
          </a:p>
        </p:txBody>
      </p:sp>
    </p:spTree>
    <p:extLst>
      <p:ext uri="{BB962C8B-B14F-4D97-AF65-F5344CB8AC3E}">
        <p14:creationId xmlns:p14="http://schemas.microsoft.com/office/powerpoint/2010/main" val="24859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A963-17E1-4BE2-917B-D6F1B7B8BF6C}"/>
              </a:ext>
            </a:extLst>
          </p:cNvPr>
          <p:cNvSpPr>
            <a:spLocks noGrp="1"/>
          </p:cNvSpPr>
          <p:nvPr>
            <p:ph type="title"/>
          </p:nvPr>
        </p:nvSpPr>
        <p:spPr/>
        <p:txBody>
          <a:bodyPr/>
          <a:lstStyle/>
          <a:p>
            <a:r>
              <a:rPr lang="en-US"/>
              <a:t>How to: Cite Videos</a:t>
            </a:r>
          </a:p>
        </p:txBody>
      </p:sp>
      <p:sp>
        <p:nvSpPr>
          <p:cNvPr id="3" name="Content Placeholder 2">
            <a:extLst>
              <a:ext uri="{FF2B5EF4-FFF2-40B4-BE49-F238E27FC236}">
                <a16:creationId xmlns:a16="http://schemas.microsoft.com/office/drawing/2014/main" id="{DA3DE763-9D3F-4BE7-9460-B340E3903EFE}"/>
              </a:ext>
            </a:extLst>
          </p:cNvPr>
          <p:cNvSpPr>
            <a:spLocks noGrp="1"/>
          </p:cNvSpPr>
          <p:nvPr>
            <p:ph idx="1"/>
          </p:nvPr>
        </p:nvSpPr>
        <p:spPr>
          <a:xfrm>
            <a:off x="818712" y="2222287"/>
            <a:ext cx="5692924" cy="3690833"/>
          </a:xfrm>
        </p:spPr>
        <p:txBody>
          <a:bodyPr>
            <a:normAutofit/>
          </a:bodyPr>
          <a:lstStyle/>
          <a:p>
            <a:r>
              <a:rPr lang="en-US" u="sng"/>
              <a:t>Format:</a:t>
            </a:r>
            <a:r>
              <a:rPr lang="en-US"/>
              <a:t> Last Name, F.M. [Username]. (Year, Month Date). Title of video [Video File]. Retrieved from URL</a:t>
            </a:r>
          </a:p>
          <a:p>
            <a:r>
              <a:rPr lang="en-US" u="sng"/>
              <a:t>Example:</a:t>
            </a:r>
            <a:r>
              <a:rPr lang="en-US"/>
              <a:t> [GEICO Insurance]. (2013, May 22). GEICO hump day camel commercial – happier than a camel on Wednesday [Video File]. Retrieved from </a:t>
            </a:r>
            <a:r>
              <a:rPr lang="en-US">
                <a:hlinkClick r:id="rId2"/>
              </a:rPr>
              <a:t>http://youtu.be/kWBhP0EQ1lA</a:t>
            </a:r>
            <a:r>
              <a:rPr lang="en-US"/>
              <a:t> </a:t>
            </a:r>
          </a:p>
        </p:txBody>
      </p:sp>
      <p:pic>
        <p:nvPicPr>
          <p:cNvPr id="5" name="Picture 4" descr="A screenshot of a social media post&#10;&#10;Description automatically generated">
            <a:extLst>
              <a:ext uri="{FF2B5EF4-FFF2-40B4-BE49-F238E27FC236}">
                <a16:creationId xmlns:a16="http://schemas.microsoft.com/office/drawing/2014/main" id="{8223B0CC-60B9-40F1-B1BC-2415F3059BF8}"/>
              </a:ext>
            </a:extLst>
          </p:cNvPr>
          <p:cNvPicPr>
            <a:picLocks noChangeAspect="1"/>
          </p:cNvPicPr>
          <p:nvPr/>
        </p:nvPicPr>
        <p:blipFill>
          <a:blip r:embed="rId3"/>
          <a:stretch>
            <a:fillRect/>
          </a:stretch>
        </p:blipFill>
        <p:spPr>
          <a:xfrm>
            <a:off x="6600438" y="2425950"/>
            <a:ext cx="5073956" cy="3919432"/>
          </a:xfrm>
          <a:prstGeom prst="rect">
            <a:avLst/>
          </a:prstGeom>
        </p:spPr>
      </p:pic>
    </p:spTree>
    <p:extLst>
      <p:ext uri="{BB962C8B-B14F-4D97-AF65-F5344CB8AC3E}">
        <p14:creationId xmlns:p14="http://schemas.microsoft.com/office/powerpoint/2010/main" val="33403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9505-D9A7-45CC-A132-8E5AD9B331D9}"/>
              </a:ext>
            </a:extLst>
          </p:cNvPr>
          <p:cNvSpPr>
            <a:spLocks noGrp="1"/>
          </p:cNvSpPr>
          <p:nvPr>
            <p:ph type="title"/>
          </p:nvPr>
        </p:nvSpPr>
        <p:spPr/>
        <p:txBody>
          <a:bodyPr/>
          <a:lstStyle/>
          <a:p>
            <a:r>
              <a:rPr lang="en-US"/>
              <a:t>How to: Cite Books</a:t>
            </a:r>
          </a:p>
        </p:txBody>
      </p:sp>
      <p:sp>
        <p:nvSpPr>
          <p:cNvPr id="3" name="Content Placeholder 2">
            <a:extLst>
              <a:ext uri="{FF2B5EF4-FFF2-40B4-BE49-F238E27FC236}">
                <a16:creationId xmlns:a16="http://schemas.microsoft.com/office/drawing/2014/main" id="{06C82887-AA24-4050-8B6A-4362CD456E40}"/>
              </a:ext>
            </a:extLst>
          </p:cNvPr>
          <p:cNvSpPr>
            <a:spLocks noGrp="1"/>
          </p:cNvSpPr>
          <p:nvPr>
            <p:ph idx="1"/>
          </p:nvPr>
        </p:nvSpPr>
        <p:spPr>
          <a:xfrm>
            <a:off x="818712" y="2222287"/>
            <a:ext cx="10554574" cy="4771488"/>
          </a:xfrm>
        </p:spPr>
        <p:txBody>
          <a:bodyPr>
            <a:normAutofit/>
          </a:bodyPr>
          <a:lstStyle/>
          <a:p>
            <a:r>
              <a:rPr lang="en-US"/>
              <a:t>Physical Copy:</a:t>
            </a:r>
          </a:p>
          <a:p>
            <a:pPr lvl="1"/>
            <a:r>
              <a:rPr lang="en-US"/>
              <a:t>Format: Last, First initial. Middle initial. (Year Published) </a:t>
            </a:r>
            <a:r>
              <a:rPr lang="en-US" i="1"/>
              <a:t>Book.</a:t>
            </a:r>
            <a:r>
              <a:rPr lang="en-US"/>
              <a:t> City, State: Publisher. </a:t>
            </a:r>
          </a:p>
          <a:p>
            <a:pPr lvl="1"/>
            <a:r>
              <a:rPr lang="en-US"/>
              <a:t>Example: James, H. (1937). </a:t>
            </a:r>
            <a:r>
              <a:rPr lang="en-US" i="1"/>
              <a:t>The ambassadors.</a:t>
            </a:r>
            <a:r>
              <a:rPr lang="en-US"/>
              <a:t> New York, NY: Scribner</a:t>
            </a:r>
          </a:p>
          <a:p>
            <a:r>
              <a:rPr lang="en-US"/>
              <a:t>Online Copy:</a:t>
            </a:r>
          </a:p>
          <a:p>
            <a:pPr lvl="1"/>
            <a:r>
              <a:rPr lang="en-US"/>
              <a:t>Format: Last, F. M. (Year Published) </a:t>
            </a:r>
            <a:r>
              <a:rPr lang="en-US" i="1"/>
              <a:t>Book.</a:t>
            </a:r>
            <a:r>
              <a:rPr lang="en-US"/>
              <a:t> Retrieved from URL</a:t>
            </a:r>
          </a:p>
          <a:p>
            <a:pPr lvl="1"/>
            <a:r>
              <a:rPr lang="en-US"/>
              <a:t>Example: James, H. (2009). </a:t>
            </a:r>
            <a:r>
              <a:rPr lang="en-US" i="1"/>
              <a:t>The ambassadors.</a:t>
            </a:r>
            <a:r>
              <a:rPr lang="en-US"/>
              <a:t> Retrieved from </a:t>
            </a:r>
            <a:r>
              <a:rPr lang="en-US">
                <a:hlinkClick r:id="rId2"/>
              </a:rPr>
              <a:t>http://books.google.com</a:t>
            </a:r>
            <a:endParaRPr lang="en-US"/>
          </a:p>
          <a:p>
            <a:r>
              <a:rPr lang="en-US"/>
              <a:t>Book From a Database:</a:t>
            </a:r>
          </a:p>
          <a:p>
            <a:pPr lvl="1"/>
            <a:r>
              <a:rPr lang="en-US"/>
              <a:t>Format: Last, F. M. (Year Published). </a:t>
            </a:r>
            <a:r>
              <a:rPr lang="en-US" i="1"/>
              <a:t>Book</a:t>
            </a:r>
            <a:r>
              <a:rPr lang="en-US"/>
              <a:t>. Retrieved from URL</a:t>
            </a:r>
          </a:p>
          <a:p>
            <a:pPr lvl="1"/>
            <a:r>
              <a:rPr lang="en-US"/>
              <a:t>Example: </a:t>
            </a:r>
            <a:r>
              <a:rPr lang="en-US" err="1"/>
              <a:t>Morem</a:t>
            </a:r>
            <a:r>
              <a:rPr lang="en-US"/>
              <a:t>, S. (2005). </a:t>
            </a:r>
            <a:r>
              <a:rPr lang="en-US" i="1"/>
              <a:t>101 tips for graduates.</a:t>
            </a:r>
            <a:r>
              <a:rPr lang="en-US"/>
              <a:t> Retrieved from </a:t>
            </a:r>
            <a:r>
              <a:rPr lang="en-US">
                <a:hlinkClick r:id="rId3"/>
              </a:rPr>
              <a:t>http://www.infobasepublishing.com</a:t>
            </a:r>
            <a:r>
              <a:rPr lang="en-US"/>
              <a:t> </a:t>
            </a:r>
          </a:p>
          <a:p>
            <a:pPr marL="0" indent="0">
              <a:buNone/>
            </a:pPr>
            <a:endParaRPr lang="en-US"/>
          </a:p>
          <a:p>
            <a:pPr lvl="1"/>
            <a:endParaRPr lang="en-US"/>
          </a:p>
          <a:p>
            <a:pPr marL="0" indent="0">
              <a:buNone/>
            </a:pPr>
            <a:endParaRPr lang="en-US"/>
          </a:p>
        </p:txBody>
      </p:sp>
    </p:spTree>
    <p:extLst>
      <p:ext uri="{BB962C8B-B14F-4D97-AF65-F5344CB8AC3E}">
        <p14:creationId xmlns:p14="http://schemas.microsoft.com/office/powerpoint/2010/main" val="249915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EF78-BBCC-4B3C-A2D9-BFC3E25A7C01}"/>
              </a:ext>
            </a:extLst>
          </p:cNvPr>
          <p:cNvSpPr>
            <a:spLocks noGrp="1"/>
          </p:cNvSpPr>
          <p:nvPr>
            <p:ph type="title"/>
          </p:nvPr>
        </p:nvSpPr>
        <p:spPr>
          <a:xfrm>
            <a:off x="810000" y="447188"/>
            <a:ext cx="10571998" cy="970450"/>
          </a:xfrm>
        </p:spPr>
        <p:txBody>
          <a:bodyPr>
            <a:normAutofit/>
          </a:bodyPr>
          <a:lstStyle/>
          <a:p>
            <a:r>
              <a:rPr lang="en-US"/>
              <a:t>How to: Cite Images/Diagrams </a:t>
            </a:r>
          </a:p>
        </p:txBody>
      </p:sp>
      <p:sp>
        <p:nvSpPr>
          <p:cNvPr id="3" name="Content Placeholder 2">
            <a:extLst>
              <a:ext uri="{FF2B5EF4-FFF2-40B4-BE49-F238E27FC236}">
                <a16:creationId xmlns:a16="http://schemas.microsoft.com/office/drawing/2014/main" id="{40EED67C-4428-4DD6-A9D0-74CE3A616597}"/>
              </a:ext>
            </a:extLst>
          </p:cNvPr>
          <p:cNvSpPr>
            <a:spLocks noGrp="1"/>
          </p:cNvSpPr>
          <p:nvPr>
            <p:ph idx="1"/>
          </p:nvPr>
        </p:nvSpPr>
        <p:spPr>
          <a:xfrm>
            <a:off x="480047" y="2450630"/>
            <a:ext cx="5924027" cy="3632200"/>
          </a:xfrm>
        </p:spPr>
        <p:txBody>
          <a:bodyPr>
            <a:normAutofit/>
          </a:bodyPr>
          <a:lstStyle/>
          <a:p>
            <a:r>
              <a:rPr lang="en-US" sz="1600"/>
              <a:t>Most images do not have a title and are often unauthored. Refer to those slide for more information. However, you can always click on the image which wil direct you to the page where the image is found and may contain an author, title, and date. </a:t>
            </a:r>
          </a:p>
          <a:p>
            <a:r>
              <a:rPr lang="en-US" sz="1600"/>
              <a:t>Format: [Description]. (date of publication). Retrived date.. , from website...</a:t>
            </a:r>
          </a:p>
          <a:p>
            <a:r>
              <a:rPr lang="en-US" sz="1500"/>
              <a:t>Ex: [Photosynthesis]. (2019). Retrieved April 29, 2019, from http://4.bp.blogspot.com/-QwuJxJTZgaE/UT7kPqFUCiI/AAAAAAAAAbM/HouRPyi0VLM/s1600/photosynthesis process.jpg</a:t>
            </a:r>
          </a:p>
          <a:p>
            <a:endParaRPr lang="en-US"/>
          </a:p>
        </p:txBody>
      </p:sp>
      <p:pic>
        <p:nvPicPr>
          <p:cNvPr id="4" name="Picture 4" descr="A close up of a map&#10;&#10;Description generated with high confidence">
            <a:extLst>
              <a:ext uri="{FF2B5EF4-FFF2-40B4-BE49-F238E27FC236}">
                <a16:creationId xmlns:a16="http://schemas.microsoft.com/office/drawing/2014/main" id="{9BFBA2B4-76A5-46D4-A634-83FA8D45D613}"/>
              </a:ext>
            </a:extLst>
          </p:cNvPr>
          <p:cNvPicPr>
            <a:picLocks noChangeAspect="1"/>
          </p:cNvPicPr>
          <p:nvPr/>
        </p:nvPicPr>
        <p:blipFill>
          <a:blip r:embed="rId2"/>
          <a:stretch>
            <a:fillRect/>
          </a:stretch>
        </p:blipFill>
        <p:spPr>
          <a:xfrm>
            <a:off x="7571269" y="2365963"/>
            <a:ext cx="2787253"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859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F9AA-7164-4CE6-BB97-6190C23D98EC}"/>
              </a:ext>
            </a:extLst>
          </p:cNvPr>
          <p:cNvSpPr>
            <a:spLocks noGrp="1"/>
          </p:cNvSpPr>
          <p:nvPr>
            <p:ph type="title"/>
          </p:nvPr>
        </p:nvSpPr>
        <p:spPr>
          <a:xfrm>
            <a:off x="358445" y="371929"/>
            <a:ext cx="11587997" cy="970450"/>
          </a:xfrm>
        </p:spPr>
        <p:txBody>
          <a:bodyPr/>
          <a:lstStyle/>
          <a:p>
            <a:r>
              <a:rPr lang="en-US" sz="3600"/>
              <a:t>How to: </a:t>
            </a:r>
            <a:br>
              <a:rPr lang="en-US" sz="3600"/>
            </a:br>
            <a:r>
              <a:rPr lang="en-US" sz="3600"/>
              <a:t>In Body Citation w/ organization using APA format</a:t>
            </a:r>
          </a:p>
        </p:txBody>
      </p:sp>
      <p:pic>
        <p:nvPicPr>
          <p:cNvPr id="4" name="Picture 4" descr="A screenshot of a cell phone&#10;&#10;Description generated with very high confidence">
            <a:extLst>
              <a:ext uri="{FF2B5EF4-FFF2-40B4-BE49-F238E27FC236}">
                <a16:creationId xmlns:a16="http://schemas.microsoft.com/office/drawing/2014/main" id="{F891DF95-5F9D-4023-B1E5-7311998FCDCC}"/>
              </a:ext>
            </a:extLst>
          </p:cNvPr>
          <p:cNvPicPr>
            <a:picLocks noGrp="1" noChangeAspect="1"/>
          </p:cNvPicPr>
          <p:nvPr>
            <p:ph idx="1"/>
          </p:nvPr>
        </p:nvPicPr>
        <p:blipFill>
          <a:blip r:embed="rId2"/>
          <a:stretch>
            <a:fillRect/>
          </a:stretch>
        </p:blipFill>
        <p:spPr>
          <a:xfrm>
            <a:off x="3671658" y="2532731"/>
            <a:ext cx="4848681" cy="3636511"/>
          </a:xfrm>
          <a:prstGeom prst="rect">
            <a:avLst/>
          </a:prstGeom>
        </p:spPr>
      </p:pic>
      <p:sp>
        <p:nvSpPr>
          <p:cNvPr id="6" name="Oval 5">
            <a:extLst>
              <a:ext uri="{FF2B5EF4-FFF2-40B4-BE49-F238E27FC236}">
                <a16:creationId xmlns:a16="http://schemas.microsoft.com/office/drawing/2014/main" id="{567A1474-91A6-4C19-A8E9-D1BE05E71498}"/>
              </a:ext>
            </a:extLst>
          </p:cNvPr>
          <p:cNvSpPr/>
          <p:nvPr/>
        </p:nvSpPr>
        <p:spPr>
          <a:xfrm>
            <a:off x="7905986" y="3686763"/>
            <a:ext cx="103482" cy="103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84632C3-B4B2-4480-802E-F248C53B0581}"/>
              </a:ext>
            </a:extLst>
          </p:cNvPr>
          <p:cNvCxnSpPr/>
          <p:nvPr/>
        </p:nvCxnSpPr>
        <p:spPr>
          <a:xfrm>
            <a:off x="7305675" y="3716749"/>
            <a:ext cx="1759185" cy="611481"/>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C2AA2F-3A49-4725-AC9B-D435EF0A99AF}"/>
              </a:ext>
            </a:extLst>
          </p:cNvPr>
          <p:cNvCxnSpPr/>
          <p:nvPr/>
        </p:nvCxnSpPr>
        <p:spPr>
          <a:xfrm flipH="1">
            <a:off x="8003587" y="3022364"/>
            <a:ext cx="1222963" cy="686742"/>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E2B2FE-CA74-4F8D-BB39-233F64CE8DDB}"/>
              </a:ext>
            </a:extLst>
          </p:cNvPr>
          <p:cNvSpPr txBox="1"/>
          <p:nvPr/>
        </p:nvSpPr>
        <p:spPr>
          <a:xfrm>
            <a:off x="9179395" y="248132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Notice that the period goes after the parenthetical citation.</a:t>
            </a:r>
          </a:p>
        </p:txBody>
      </p:sp>
      <p:sp>
        <p:nvSpPr>
          <p:cNvPr id="10" name="TextBox 9">
            <a:extLst>
              <a:ext uri="{FF2B5EF4-FFF2-40B4-BE49-F238E27FC236}">
                <a16:creationId xmlns:a16="http://schemas.microsoft.com/office/drawing/2014/main" id="{A6855916-5C17-4DD4-B8E7-5E1F5BB160B6}"/>
              </a:ext>
            </a:extLst>
          </p:cNvPr>
          <p:cNvSpPr txBox="1"/>
          <p:nvPr/>
        </p:nvSpPr>
        <p:spPr>
          <a:xfrm>
            <a:off x="9179395" y="3629025"/>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Large organizations such as the Center for Disease Control can be abbreviated to CDC in the citation which can then be abbreviated in future citations to save your word count!</a:t>
            </a:r>
          </a:p>
        </p:txBody>
      </p:sp>
      <p:cxnSp>
        <p:nvCxnSpPr>
          <p:cNvPr id="11" name="Straight Arrow Connector 10">
            <a:extLst>
              <a:ext uri="{FF2B5EF4-FFF2-40B4-BE49-F238E27FC236}">
                <a16:creationId xmlns:a16="http://schemas.microsoft.com/office/drawing/2014/main" id="{5ABEE390-3D53-4936-A544-BDF3F3112716}"/>
              </a:ext>
            </a:extLst>
          </p:cNvPr>
          <p:cNvCxnSpPr>
            <a:cxnSpLocks/>
          </p:cNvCxnSpPr>
          <p:nvPr/>
        </p:nvCxnSpPr>
        <p:spPr>
          <a:xfrm flipV="1">
            <a:off x="7304878" y="4340965"/>
            <a:ext cx="1806221" cy="705555"/>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13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TotalTime>
  <Words>986</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2</vt:lpstr>
      <vt:lpstr>Quotable</vt:lpstr>
      <vt:lpstr>CITATIONS  </vt:lpstr>
      <vt:lpstr>Formats</vt:lpstr>
      <vt:lpstr>What makes a "Good Source"? </vt:lpstr>
      <vt:lpstr>How to: Cite Documents &amp; Websites</vt:lpstr>
      <vt:lpstr>How to:  Cite PDF (Portable Document Format)</vt:lpstr>
      <vt:lpstr>How to: Cite Videos</vt:lpstr>
      <vt:lpstr>How to: Cite Books</vt:lpstr>
      <vt:lpstr>How to: Cite Images/Diagrams </vt:lpstr>
      <vt:lpstr>How to:  In Body Citation w/ organization using APA format</vt:lpstr>
      <vt:lpstr>No author? No problem!</vt:lpstr>
      <vt:lpstr>No Title? No problem!</vt:lpstr>
      <vt:lpstr>What if there is not a date of publication?</vt:lpstr>
      <vt:lpstr>How to: Long Quote Format</vt:lpstr>
      <vt:lpstr>How to: Reference Page</vt:lpstr>
      <vt:lpstr>How to: Hanging Indent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CITATIONS</dc:title>
  <dc:creator>Schwab Chloe Jan</dc:creator>
  <cp:lastModifiedBy>Crihfield Sandy</cp:lastModifiedBy>
  <cp:revision>2</cp:revision>
  <dcterms:created xsi:type="dcterms:W3CDTF">2019-03-27T13:51:07Z</dcterms:created>
  <dcterms:modified xsi:type="dcterms:W3CDTF">2019-06-27T17:22:35Z</dcterms:modified>
</cp:coreProperties>
</file>